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1"/>
  </p:sldMasterIdLst>
  <p:notesMasterIdLst>
    <p:notesMasterId r:id="rId9"/>
  </p:notesMasterIdLst>
  <p:sldIdLst>
    <p:sldId id="256" r:id="rId2"/>
    <p:sldId id="263" r:id="rId3"/>
    <p:sldId id="264" r:id="rId4"/>
    <p:sldId id="265" r:id="rId5"/>
    <p:sldId id="266" r:id="rId6"/>
    <p:sldId id="261" r:id="rId7"/>
    <p:sldId id="262" r:id="rId8"/>
  </p:sldIdLst>
  <p:sldSz cx="13716000" cy="24382413"/>
  <p:notesSz cx="6858000" cy="9144000"/>
  <p:embeddedFontLst>
    <p:embeddedFont>
      <p:font typeface="Averia Serif Libre Light" panose="02000603000000000004" pitchFamily="2" charset="0"/>
      <p:regular r:id="rId10"/>
      <p:italic r:id="rId11"/>
    </p:embeddedFont>
    <p:embeddedFont>
      <p:font typeface="Laviossa Medium" pitchFamily="2" charset="0"/>
      <p:regular r:id="rId1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F0F0"/>
    <a:srgbClr val="EFEFEF"/>
    <a:srgbClr val="EEEEEE"/>
    <a:srgbClr val="EAEAEA"/>
    <a:srgbClr val="233532"/>
    <a:srgbClr val="B4924F"/>
    <a:srgbClr val="F5F5F5"/>
    <a:srgbClr val="DEDEDE"/>
    <a:srgbClr val="2234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14"/>
    <p:restoredTop sz="94669"/>
  </p:normalViewPr>
  <p:slideViewPr>
    <p:cSldViewPr snapToGrid="0">
      <p:cViewPr varScale="1">
        <p:scale>
          <a:sx n="58" d="100"/>
          <a:sy n="58" d="100"/>
        </p:scale>
        <p:origin x="5576" y="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897BD9-8BC8-334B-AF96-BD9A1BEED486}" type="datetimeFigureOut">
              <a:rPr lang="es-ES" smtClean="0"/>
              <a:t>10/4/25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560638" y="1143000"/>
            <a:ext cx="17367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B0EE60-84BF-0A44-B9BC-977BA5A2FA1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1700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354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709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3063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7417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1771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126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0480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4834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C34BCE-BF2A-8082-E7D7-E14CC9DCB4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3ABD732D-64C4-DEB3-D095-DC85518F36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389C1E34-F8BC-27A0-B1D3-74395E5318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9B8B974-340C-3197-FB8B-BD1F3F418D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B0EE60-84BF-0A44-B9BC-977BA5A2FA1B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6882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627FBE-AA4E-5CAF-64DE-28D45E871E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1A9A9568-97F0-F71B-7FD0-65AC04596E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1E4AAF7F-15F6-F57F-72C3-3E083F5548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EE01D52-8996-D378-15C3-7B62FB3543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B0EE60-84BF-0A44-B9BC-977BA5A2FA1B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2757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7DAE6D-860C-E836-AFA7-55F9F1A194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7E145BC2-94CD-0D85-09FC-A7F4729685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EDB5C3BA-F61B-36C4-39C1-5DF215D994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CCFB918-141E-7360-7860-ABA3A39456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B0EE60-84BF-0A44-B9BC-977BA5A2FA1B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47752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A94BBE-A4E1-4D06-861C-6052B1C49E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BB3E21BB-FAB8-1BC9-3684-1CEB978F61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DD221DA2-1138-799A-966F-809A12106E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7689BEA-8A6D-1221-1C6C-308397283B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B0EE60-84BF-0A44-B9BC-977BA5A2FA1B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41887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E3A53F-6CE5-6A8F-5024-0421000571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8C41D5BF-36A5-FAB3-7286-2A69E0391F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48BD7AC5-9F2F-A2AC-EB0F-08C693BE64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A358FE2-5569-AB27-786F-E2E801573F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B0EE60-84BF-0A44-B9BC-977BA5A2FA1B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4938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3990364"/>
            <a:ext cx="11658600" cy="8488692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12806412"/>
            <a:ext cx="10287000" cy="5886771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0AB42-A4E3-1042-AC75-4F567A1A0CA5}" type="datetimeFigureOut">
              <a:rPr lang="es-ES" smtClean="0"/>
              <a:t>10/4/25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90FEC-95BF-0C41-B1D0-6400FC2C87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4609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0AB42-A4E3-1042-AC75-4F567A1A0CA5}" type="datetimeFigureOut">
              <a:rPr lang="es-ES" smtClean="0"/>
              <a:t>10/4/25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90FEC-95BF-0C41-B1D0-6400FC2C87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0777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5513" y="1298138"/>
            <a:ext cx="2957513" cy="2066296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6" y="1298138"/>
            <a:ext cx="8701088" cy="2066296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0AB42-A4E3-1042-AC75-4F567A1A0CA5}" type="datetimeFigureOut">
              <a:rPr lang="es-ES" smtClean="0"/>
              <a:t>10/4/25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90FEC-95BF-0C41-B1D0-6400FC2C87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6258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0AB42-A4E3-1042-AC75-4F567A1A0CA5}" type="datetimeFigureOut">
              <a:rPr lang="es-ES" smtClean="0"/>
              <a:t>10/4/25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90FEC-95BF-0C41-B1D0-6400FC2C87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9630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832" y="6078678"/>
            <a:ext cx="11830050" cy="10142405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832" y="16317034"/>
            <a:ext cx="11830050" cy="533365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82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82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82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0AB42-A4E3-1042-AC75-4F567A1A0CA5}" type="datetimeFigureOut">
              <a:rPr lang="es-ES" smtClean="0"/>
              <a:t>10/4/25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90FEC-95BF-0C41-B1D0-6400FC2C87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6446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6490689"/>
            <a:ext cx="5829300" cy="1547041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725" y="6490689"/>
            <a:ext cx="5829300" cy="1547041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0AB42-A4E3-1042-AC75-4F567A1A0CA5}" type="datetimeFigureOut">
              <a:rPr lang="es-ES" smtClean="0"/>
              <a:t>10/4/25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90FEC-95BF-0C41-B1D0-6400FC2C87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2363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1" y="1298143"/>
            <a:ext cx="11830050" cy="471280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763" y="5977080"/>
            <a:ext cx="5802510" cy="2929274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4763" y="8906353"/>
            <a:ext cx="5802510" cy="1309990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43725" y="5977080"/>
            <a:ext cx="5831087" cy="2929274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43725" y="8906353"/>
            <a:ext cx="5831087" cy="1309990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0AB42-A4E3-1042-AC75-4F567A1A0CA5}" type="datetimeFigureOut">
              <a:rPr lang="es-ES" smtClean="0"/>
              <a:t>10/4/25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90FEC-95BF-0C41-B1D0-6400FC2C87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8506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0AB42-A4E3-1042-AC75-4F567A1A0CA5}" type="datetimeFigureOut">
              <a:rPr lang="es-ES" smtClean="0"/>
              <a:t>10/4/25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90FEC-95BF-0C41-B1D0-6400FC2C87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8853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0AB42-A4E3-1042-AC75-4F567A1A0CA5}" type="datetimeFigureOut">
              <a:rPr lang="es-ES" smtClean="0"/>
              <a:t>10/4/25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90FEC-95BF-0C41-B1D0-6400FC2C87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9992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1625494"/>
            <a:ext cx="4423767" cy="568923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1086" y="3510621"/>
            <a:ext cx="6943725" cy="17327317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7314724"/>
            <a:ext cx="4423767" cy="13551431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0AB42-A4E3-1042-AC75-4F567A1A0CA5}" type="datetimeFigureOut">
              <a:rPr lang="es-ES" smtClean="0"/>
              <a:t>10/4/25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90FEC-95BF-0C41-B1D0-6400FC2C87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2178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1625494"/>
            <a:ext cx="4423767" cy="568923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31086" y="3510621"/>
            <a:ext cx="6943725" cy="17327317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7314724"/>
            <a:ext cx="4423767" cy="13551431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0AB42-A4E3-1042-AC75-4F567A1A0CA5}" type="datetimeFigureOut">
              <a:rPr lang="es-ES" smtClean="0"/>
              <a:t>10/4/25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90FEC-95BF-0C41-B1D0-6400FC2C87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3737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2975" y="1298143"/>
            <a:ext cx="11830050" cy="47128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975" y="6490689"/>
            <a:ext cx="11830050" cy="154704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2975" y="22598890"/>
            <a:ext cx="3086100" cy="12981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A80AB42-A4E3-1042-AC75-4F567A1A0CA5}" type="datetimeFigureOut">
              <a:rPr lang="es-ES" smtClean="0"/>
              <a:t>10/4/25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3425" y="22598890"/>
            <a:ext cx="4629150" cy="12981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86925" y="22598890"/>
            <a:ext cx="3086100" cy="12981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B090FEC-95BF-0C41-B1D0-6400FC2C87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6110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9826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4E03D73-3D86-86E6-BFFC-CAF91A598E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C28DAC34-207C-2A2F-5780-99D4B0C22BCA}"/>
              </a:ext>
            </a:extLst>
          </p:cNvPr>
          <p:cNvSpPr/>
          <p:nvPr/>
        </p:nvSpPr>
        <p:spPr>
          <a:xfrm>
            <a:off x="3189766" y="4940782"/>
            <a:ext cx="7825563" cy="510362"/>
          </a:xfrm>
          <a:prstGeom prst="rect">
            <a:avLst/>
          </a:prstGeom>
          <a:solidFill>
            <a:srgbClr val="F5F5F5"/>
          </a:solidFill>
          <a:ln>
            <a:noFill/>
          </a:ln>
          <a:effectLst>
            <a:softEdge rad="59126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4A2DA04-9868-33F9-1041-7E7705CEDF8D}"/>
              </a:ext>
            </a:extLst>
          </p:cNvPr>
          <p:cNvSpPr txBox="1"/>
          <p:nvPr/>
        </p:nvSpPr>
        <p:spPr>
          <a:xfrm>
            <a:off x="3522690" y="3847515"/>
            <a:ext cx="83146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dirty="0">
                <a:solidFill>
                  <a:srgbClr val="233532"/>
                </a:solidFill>
                <a:latin typeface="Laviossa Medium" pitchFamily="2" charset="0"/>
              </a:rPr>
              <a:t>MENÚ</a:t>
            </a:r>
            <a:endParaRPr lang="es-ES" dirty="0">
              <a:solidFill>
                <a:srgbClr val="233532"/>
              </a:solidFill>
              <a:latin typeface="Laviossa Medium" pitchFamily="2" charset="0"/>
            </a:endParaRP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A7A64613-B85D-28CF-9A65-20EC0A01A512}"/>
              </a:ext>
            </a:extLst>
          </p:cNvPr>
          <p:cNvCxnSpPr>
            <a:cxnSpLocks/>
          </p:cNvCxnSpPr>
          <p:nvPr/>
        </p:nvCxnSpPr>
        <p:spPr>
          <a:xfrm>
            <a:off x="2265090" y="2263522"/>
            <a:ext cx="9558312" cy="0"/>
          </a:xfrm>
          <a:prstGeom prst="line">
            <a:avLst/>
          </a:prstGeom>
          <a:ln w="12700">
            <a:solidFill>
              <a:srgbClr val="23353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AD9BB540-0AFE-E752-F20B-3F16BD9A419D}"/>
              </a:ext>
            </a:extLst>
          </p:cNvPr>
          <p:cNvCxnSpPr>
            <a:cxnSpLocks/>
          </p:cNvCxnSpPr>
          <p:nvPr/>
        </p:nvCxnSpPr>
        <p:spPr>
          <a:xfrm>
            <a:off x="2265090" y="1889170"/>
            <a:ext cx="9558312" cy="0"/>
          </a:xfrm>
          <a:prstGeom prst="line">
            <a:avLst/>
          </a:prstGeom>
          <a:ln w="12700">
            <a:solidFill>
              <a:srgbClr val="23353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B2161B3A-C280-A4E1-EFC8-9282007ABA5F}"/>
              </a:ext>
            </a:extLst>
          </p:cNvPr>
          <p:cNvCxnSpPr>
            <a:cxnSpLocks/>
          </p:cNvCxnSpPr>
          <p:nvPr/>
        </p:nvCxnSpPr>
        <p:spPr>
          <a:xfrm>
            <a:off x="2265090" y="1520956"/>
            <a:ext cx="9558312" cy="0"/>
          </a:xfrm>
          <a:prstGeom prst="line">
            <a:avLst/>
          </a:prstGeom>
          <a:ln w="12700">
            <a:solidFill>
              <a:srgbClr val="23353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A32A2109-5EAD-B46E-FF60-F8CAAB8F2B3A}"/>
              </a:ext>
            </a:extLst>
          </p:cNvPr>
          <p:cNvCxnSpPr>
            <a:cxnSpLocks/>
          </p:cNvCxnSpPr>
          <p:nvPr/>
        </p:nvCxnSpPr>
        <p:spPr>
          <a:xfrm>
            <a:off x="5965552" y="1517887"/>
            <a:ext cx="0" cy="371283"/>
          </a:xfrm>
          <a:prstGeom prst="line">
            <a:avLst/>
          </a:prstGeom>
          <a:ln w="12700">
            <a:solidFill>
              <a:srgbClr val="23353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CuadroTexto 20">
            <a:extLst>
              <a:ext uri="{FF2B5EF4-FFF2-40B4-BE49-F238E27FC236}">
                <a16:creationId xmlns:a16="http://schemas.microsoft.com/office/drawing/2014/main" id="{6E210404-3301-B018-D5C1-ACC48FB3602E}"/>
              </a:ext>
            </a:extLst>
          </p:cNvPr>
          <p:cNvSpPr txBox="1"/>
          <p:nvPr/>
        </p:nvSpPr>
        <p:spPr>
          <a:xfrm>
            <a:off x="2265090" y="1580055"/>
            <a:ext cx="2118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solidFill>
                  <a:srgbClr val="233532"/>
                </a:solidFill>
                <a:latin typeface="Laviossa Medium" pitchFamily="2" charset="0"/>
              </a:rPr>
              <a:t>CHAVIEGO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AAEC5437-E305-CAA0-E67A-16D532913611}"/>
              </a:ext>
            </a:extLst>
          </p:cNvPr>
          <p:cNvSpPr txBox="1"/>
          <p:nvPr/>
        </p:nvSpPr>
        <p:spPr>
          <a:xfrm>
            <a:off x="2265090" y="1950142"/>
            <a:ext cx="29554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solidFill>
                  <a:srgbClr val="233532"/>
                </a:solidFill>
                <a:latin typeface="Laviossa Medium" pitchFamily="2" charset="0"/>
              </a:rPr>
              <a:t>MENÚ ESPECIAL PARA GRUPOS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A0FD0C82-C8BD-9443-FA78-00CE01ED0291}"/>
              </a:ext>
            </a:extLst>
          </p:cNvPr>
          <p:cNvSpPr txBox="1"/>
          <p:nvPr/>
        </p:nvSpPr>
        <p:spPr>
          <a:xfrm>
            <a:off x="9943764" y="1564800"/>
            <a:ext cx="16001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solidFill>
                  <a:srgbClr val="233532"/>
                </a:solidFill>
                <a:latin typeface="Laviossa Medium" pitchFamily="2" charset="0"/>
              </a:rPr>
              <a:t>CASA CAMPO</a:t>
            </a:r>
          </a:p>
        </p:txBody>
      </p:sp>
      <p:pic>
        <p:nvPicPr>
          <p:cNvPr id="25" name="Imagen 24" descr="Logotipo&#10;&#10;El contenido generado por IA puede ser incorrecto.">
            <a:extLst>
              <a:ext uri="{FF2B5EF4-FFF2-40B4-BE49-F238E27FC236}">
                <a16:creationId xmlns:a16="http://schemas.microsoft.com/office/drawing/2014/main" id="{32BE8DD1-7843-2253-80C2-B1B935ADAF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5882" y="1434903"/>
            <a:ext cx="1914829" cy="562038"/>
          </a:xfrm>
          <a:prstGeom prst="rect">
            <a:avLst/>
          </a:prstGeom>
        </p:spPr>
      </p:pic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B215DE22-DDFE-5823-6D5A-DC97A1F814F9}"/>
              </a:ext>
            </a:extLst>
          </p:cNvPr>
          <p:cNvCxnSpPr>
            <a:cxnSpLocks/>
          </p:cNvCxnSpPr>
          <p:nvPr/>
        </p:nvCxnSpPr>
        <p:spPr>
          <a:xfrm>
            <a:off x="9365977" y="1517887"/>
            <a:ext cx="0" cy="371283"/>
          </a:xfrm>
          <a:prstGeom prst="line">
            <a:avLst/>
          </a:prstGeom>
          <a:ln w="12700">
            <a:solidFill>
              <a:srgbClr val="23353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CuadroTexto 28">
            <a:extLst>
              <a:ext uri="{FF2B5EF4-FFF2-40B4-BE49-F238E27FC236}">
                <a16:creationId xmlns:a16="http://schemas.microsoft.com/office/drawing/2014/main" id="{964BC060-4A45-CDB7-88AC-C34138ABEAEE}"/>
              </a:ext>
            </a:extLst>
          </p:cNvPr>
          <p:cNvSpPr txBox="1"/>
          <p:nvPr/>
        </p:nvSpPr>
        <p:spPr>
          <a:xfrm>
            <a:off x="3328805" y="6976780"/>
            <a:ext cx="58743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>
                <a:solidFill>
                  <a:srgbClr val="233532"/>
                </a:solidFill>
                <a:latin typeface="Laviossa Medium" pitchFamily="2" charset="0"/>
              </a:rPr>
              <a:t>PARA EMPEZAR</a:t>
            </a:r>
          </a:p>
          <a:p>
            <a:r>
              <a:rPr lang="es-ES" sz="2400" dirty="0">
                <a:solidFill>
                  <a:srgbClr val="B4924F"/>
                </a:solidFill>
                <a:latin typeface="Averia Serif Libre Light" panose="02000603000000000004" pitchFamily="2" charset="0"/>
              </a:rPr>
              <a:t>Un plato para cada 4 personas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9E376AE6-DA9C-4D98-B8C1-B0DC71474A8F}"/>
              </a:ext>
            </a:extLst>
          </p:cNvPr>
          <p:cNvSpPr txBox="1"/>
          <p:nvPr/>
        </p:nvSpPr>
        <p:spPr>
          <a:xfrm>
            <a:off x="3272730" y="8275079"/>
            <a:ext cx="8257043" cy="2334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 fontAlgn="base">
              <a:lnSpc>
                <a:spcPct val="150000"/>
              </a:lnSpc>
              <a:buNone/>
            </a:pPr>
            <a:r>
              <a:rPr lang="es-ES" sz="2500" u="none" strike="noStrike" dirty="0">
                <a:solidFill>
                  <a:srgbClr val="000000"/>
                </a:solidFill>
                <a:effectLst/>
                <a:latin typeface="Averia Serif Libre Light" panose="02000603000000000004" pitchFamily="2" charset="0"/>
              </a:rPr>
              <a:t>Ensaladilla rusa ¡</a:t>
            </a:r>
            <a:r>
              <a:rPr lang="es-ES" sz="2500" dirty="0">
                <a:solidFill>
                  <a:srgbClr val="000000"/>
                </a:solidFill>
                <a:latin typeface="Averia Serif Libre Light" panose="02000603000000000004" pitchFamily="2" charset="0"/>
              </a:rPr>
              <a:t>l</a:t>
            </a:r>
            <a:r>
              <a:rPr lang="es-ES" sz="2500" u="none" strike="noStrike" dirty="0">
                <a:solidFill>
                  <a:srgbClr val="000000"/>
                </a:solidFill>
                <a:effectLst/>
                <a:latin typeface="Averia Serif Libre Light" panose="02000603000000000004" pitchFamily="2" charset="0"/>
              </a:rPr>
              <a:t>a nuestra!</a:t>
            </a:r>
            <a:r>
              <a:rPr lang="en-US" sz="2500" dirty="0">
                <a:solidFill>
                  <a:srgbClr val="000000"/>
                </a:solidFill>
                <a:effectLst/>
                <a:latin typeface="Averia Serif Libre Light" panose="02000603000000000004" pitchFamily="2" charset="0"/>
              </a:rPr>
              <a:t>​</a:t>
            </a:r>
          </a:p>
          <a:p>
            <a:pPr rtl="0" fontAlgn="base">
              <a:lnSpc>
                <a:spcPct val="150000"/>
              </a:lnSpc>
              <a:buNone/>
            </a:pPr>
            <a:r>
              <a:rPr lang="es-ES" sz="2500" u="none" strike="noStrike" dirty="0">
                <a:solidFill>
                  <a:srgbClr val="000000"/>
                </a:solidFill>
                <a:effectLst/>
                <a:latin typeface="Averia Serif Libre Light" panose="02000603000000000004" pitchFamily="2" charset="0"/>
              </a:rPr>
              <a:t>Ensalada de </a:t>
            </a:r>
            <a:r>
              <a:rPr lang="es-ES" sz="2500" dirty="0">
                <a:solidFill>
                  <a:srgbClr val="000000"/>
                </a:solidFill>
                <a:latin typeface="Averia Serif Libre Light" panose="02000603000000000004" pitchFamily="2" charset="0"/>
              </a:rPr>
              <a:t>t</a:t>
            </a:r>
            <a:r>
              <a:rPr lang="es-ES" sz="2500" u="none" strike="noStrike" dirty="0">
                <a:solidFill>
                  <a:srgbClr val="000000"/>
                </a:solidFill>
                <a:effectLst/>
                <a:latin typeface="Averia Serif Libre Light" panose="02000603000000000004" pitchFamily="2" charset="0"/>
              </a:rPr>
              <a:t>omate pelado con ventresca y cebolla </a:t>
            </a:r>
            <a:r>
              <a:rPr lang="en-US" sz="2500" dirty="0">
                <a:solidFill>
                  <a:srgbClr val="000000"/>
                </a:solidFill>
                <a:effectLst/>
                <a:latin typeface="Averia Serif Libre Light" panose="02000603000000000004" pitchFamily="2" charset="0"/>
              </a:rPr>
              <a:t>​</a:t>
            </a:r>
          </a:p>
          <a:p>
            <a:pPr rtl="0" fontAlgn="base">
              <a:lnSpc>
                <a:spcPct val="150000"/>
              </a:lnSpc>
              <a:buNone/>
            </a:pPr>
            <a:r>
              <a:rPr lang="es-ES" sz="2500" u="none" strike="noStrike" dirty="0">
                <a:solidFill>
                  <a:srgbClr val="000000"/>
                </a:solidFill>
                <a:effectLst/>
                <a:latin typeface="Averia Serif Libre Light" panose="02000603000000000004" pitchFamily="2" charset="0"/>
              </a:rPr>
              <a:t>Croquetas caseras de jamón</a:t>
            </a:r>
            <a:r>
              <a:rPr lang="en-US" sz="2500" dirty="0">
                <a:solidFill>
                  <a:srgbClr val="000000"/>
                </a:solidFill>
                <a:effectLst/>
                <a:latin typeface="Averia Serif Libre Light" panose="02000603000000000004" pitchFamily="2" charset="0"/>
              </a:rPr>
              <a:t>​</a:t>
            </a:r>
          </a:p>
          <a:p>
            <a:pPr rtl="0" fontAlgn="base">
              <a:lnSpc>
                <a:spcPct val="150000"/>
              </a:lnSpc>
            </a:pPr>
            <a:r>
              <a:rPr lang="es-ES" sz="2500" u="none" strike="noStrike" dirty="0">
                <a:solidFill>
                  <a:srgbClr val="000000"/>
                </a:solidFill>
                <a:effectLst/>
                <a:latin typeface="Averia Serif Libre Light" panose="02000603000000000004" pitchFamily="2" charset="0"/>
              </a:rPr>
              <a:t>Calamarcitos a la andaluza</a:t>
            </a:r>
            <a:endParaRPr lang="en-US" sz="2500" dirty="0">
              <a:solidFill>
                <a:srgbClr val="000000"/>
              </a:solidFill>
              <a:effectLst/>
              <a:latin typeface="Averia Serif Libre Light" panose="02000603000000000004" pitchFamily="2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0E19869C-8B34-D35E-C09D-FCDD8650ACEA}"/>
              </a:ext>
            </a:extLst>
          </p:cNvPr>
          <p:cNvSpPr txBox="1"/>
          <p:nvPr/>
        </p:nvSpPr>
        <p:spPr>
          <a:xfrm>
            <a:off x="7167880" y="20650682"/>
            <a:ext cx="4417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solidFill>
                  <a:srgbClr val="233532"/>
                </a:solidFill>
                <a:latin typeface="Laviossa Medium" pitchFamily="2" charset="0"/>
              </a:rPr>
              <a:t>Precio por persona</a:t>
            </a:r>
            <a:endParaRPr lang="es-ES" sz="800" dirty="0">
              <a:solidFill>
                <a:srgbClr val="233532"/>
              </a:solidFill>
              <a:latin typeface="Laviossa Medium" pitchFamily="2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D64CC5B7-157A-8164-4D7E-529C48CB5A3D}"/>
              </a:ext>
            </a:extLst>
          </p:cNvPr>
          <p:cNvSpPr txBox="1"/>
          <p:nvPr/>
        </p:nvSpPr>
        <p:spPr>
          <a:xfrm>
            <a:off x="7231675" y="21044768"/>
            <a:ext cx="4417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solidFill>
                  <a:srgbClr val="233532"/>
                </a:solidFill>
                <a:latin typeface="Laviossa Medium" pitchFamily="2" charset="0"/>
              </a:rPr>
              <a:t>IVA Incluido</a:t>
            </a:r>
            <a:endParaRPr lang="es-ES" sz="800" dirty="0">
              <a:solidFill>
                <a:srgbClr val="233532"/>
              </a:solidFill>
              <a:latin typeface="Laviossa Medium" pitchFamily="2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06A4E7D2-C72D-AF11-C29E-A2E86642DB20}"/>
              </a:ext>
            </a:extLst>
          </p:cNvPr>
          <p:cNvSpPr txBox="1"/>
          <p:nvPr/>
        </p:nvSpPr>
        <p:spPr>
          <a:xfrm>
            <a:off x="3270208" y="11360019"/>
            <a:ext cx="79713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>
                <a:solidFill>
                  <a:srgbClr val="233532"/>
                </a:solidFill>
                <a:latin typeface="Laviossa Medium" pitchFamily="2" charset="0"/>
              </a:rPr>
              <a:t>SEGUIMOS COMPARTIENDO</a:t>
            </a:r>
          </a:p>
          <a:p>
            <a:r>
              <a:rPr lang="es-ES" sz="2400" dirty="0">
                <a:solidFill>
                  <a:srgbClr val="B4924F"/>
                </a:solidFill>
                <a:latin typeface="Averia Serif Libre Light" panose="02000603000000000004" pitchFamily="2" charset="0"/>
              </a:rPr>
              <a:t>Un plato para cada 4 personas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45AD45F7-BAC2-E5FF-72AD-9DEC12C3B38A}"/>
              </a:ext>
            </a:extLst>
          </p:cNvPr>
          <p:cNvSpPr txBox="1"/>
          <p:nvPr/>
        </p:nvSpPr>
        <p:spPr>
          <a:xfrm>
            <a:off x="3270208" y="12609965"/>
            <a:ext cx="8257043" cy="1179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  <a:buNone/>
            </a:pPr>
            <a:r>
              <a:rPr lang="es-ES" sz="2500" dirty="0">
                <a:solidFill>
                  <a:srgbClr val="000000"/>
                </a:solidFill>
                <a:latin typeface="Averia Serif Libre Light" panose="02000603000000000004" pitchFamily="2" charset="0"/>
              </a:rPr>
              <a:t>Bocaditos de merluza a la romana​</a:t>
            </a:r>
          </a:p>
          <a:p>
            <a:pPr fontAlgn="base">
              <a:lnSpc>
                <a:spcPct val="150000"/>
              </a:lnSpc>
            </a:pPr>
            <a:r>
              <a:rPr lang="es-ES" sz="2500" dirty="0">
                <a:solidFill>
                  <a:srgbClr val="000000"/>
                </a:solidFill>
                <a:latin typeface="Averia Serif Libre Light" panose="02000603000000000004" pitchFamily="2" charset="0"/>
              </a:rPr>
              <a:t>Taquitos de solomillo con ajos tiernos</a:t>
            </a:r>
            <a:r>
              <a:rPr lang="en-US" sz="2500" dirty="0">
                <a:solidFill>
                  <a:srgbClr val="000000"/>
                </a:solidFill>
                <a:latin typeface="Averia Serif Libre Light" panose="02000603000000000004" pitchFamily="2" charset="0"/>
              </a:rPr>
              <a:t>​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F7EE3181-EDC9-513C-0B8A-10841A57C79E}"/>
              </a:ext>
            </a:extLst>
          </p:cNvPr>
          <p:cNvSpPr txBox="1"/>
          <p:nvPr/>
        </p:nvSpPr>
        <p:spPr>
          <a:xfrm>
            <a:off x="3286919" y="14550845"/>
            <a:ext cx="79713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>
                <a:solidFill>
                  <a:srgbClr val="233532"/>
                </a:solidFill>
                <a:latin typeface="Laviossa Medium" pitchFamily="2" charset="0"/>
              </a:rPr>
              <a:t>Y PARA TERMINAR</a:t>
            </a:r>
          </a:p>
          <a:p>
            <a:r>
              <a:rPr lang="es-ES" sz="2400" dirty="0">
                <a:solidFill>
                  <a:srgbClr val="B4924F"/>
                </a:solidFill>
                <a:latin typeface="Averia Serif Libre Light" panose="02000603000000000004" pitchFamily="2" charset="0"/>
              </a:rPr>
              <a:t>Un plato para cada 4 personas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5428C24E-5598-9AB6-2FDC-D76D4EE92FAE}"/>
              </a:ext>
            </a:extLst>
          </p:cNvPr>
          <p:cNvSpPr txBox="1"/>
          <p:nvPr/>
        </p:nvSpPr>
        <p:spPr>
          <a:xfrm>
            <a:off x="3286919" y="15793712"/>
            <a:ext cx="8257043" cy="1179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  <a:buNone/>
            </a:pPr>
            <a:r>
              <a:rPr lang="es-ES" sz="2500" dirty="0">
                <a:solidFill>
                  <a:srgbClr val="000000"/>
                </a:solidFill>
                <a:latin typeface="Averia Serif Libre Light" panose="02000603000000000004" pitchFamily="2" charset="0"/>
              </a:rPr>
              <a:t>Tarta de queso</a:t>
            </a:r>
            <a:r>
              <a:rPr lang="en-US" sz="2500" dirty="0">
                <a:solidFill>
                  <a:srgbClr val="000000"/>
                </a:solidFill>
                <a:latin typeface="Averia Serif Libre Light" panose="02000603000000000004" pitchFamily="2" charset="0"/>
              </a:rPr>
              <a:t>​</a:t>
            </a:r>
          </a:p>
          <a:p>
            <a:pPr fontAlgn="base">
              <a:lnSpc>
                <a:spcPct val="150000"/>
              </a:lnSpc>
            </a:pPr>
            <a:r>
              <a:rPr lang="es-ES" sz="2500" dirty="0">
                <a:solidFill>
                  <a:srgbClr val="000000"/>
                </a:solidFill>
                <a:latin typeface="Averia Serif Libre Light" panose="02000603000000000004" pitchFamily="2" charset="0"/>
              </a:rPr>
              <a:t>Hojaldre relleno de crema y nata​</a:t>
            </a:r>
            <a:endParaRPr lang="en-US" sz="2500" dirty="0">
              <a:solidFill>
                <a:srgbClr val="000000"/>
              </a:solidFill>
              <a:latin typeface="Averia Serif Libre Light" panose="02000603000000000004" pitchFamily="2" charset="0"/>
            </a:endParaRP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3EAC7F91-FC53-F08F-77FF-358D600A5906}"/>
              </a:ext>
            </a:extLst>
          </p:cNvPr>
          <p:cNvSpPr txBox="1"/>
          <p:nvPr/>
        </p:nvSpPr>
        <p:spPr>
          <a:xfrm>
            <a:off x="3328805" y="17995002"/>
            <a:ext cx="8257043" cy="602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  <a:buNone/>
            </a:pPr>
            <a:r>
              <a:rPr lang="es-ES" sz="2500" u="sng" dirty="0">
                <a:solidFill>
                  <a:srgbClr val="233532"/>
                </a:solidFill>
                <a:latin typeface="Averia Serif Libre Light" panose="02000603000000000004" pitchFamily="2" charset="0"/>
              </a:rPr>
              <a:t>Incluye aperitivo, pan y café o infusión​</a:t>
            </a:r>
            <a:endParaRPr lang="en-US" sz="2500" u="sng" dirty="0">
              <a:solidFill>
                <a:srgbClr val="233532"/>
              </a:solidFill>
              <a:latin typeface="Averia Serif Libre Light" panose="02000603000000000004" pitchFamily="2" charset="0"/>
            </a:endParaRPr>
          </a:p>
        </p:txBody>
      </p:sp>
      <p:pic>
        <p:nvPicPr>
          <p:cNvPr id="39" name="Imagen 38" descr="Logotipo&#10;&#10;El contenido generado por IA puede ser incorrecto.">
            <a:extLst>
              <a:ext uri="{FF2B5EF4-FFF2-40B4-BE49-F238E27FC236}">
                <a16:creationId xmlns:a16="http://schemas.microsoft.com/office/drawing/2014/main" id="{AB3B268A-2D5C-8B04-7C05-35909627C7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41244" y="1885642"/>
            <a:ext cx="2220397" cy="2159444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96EA3F34-CEFD-EADB-3845-BB449E5CB414}"/>
              </a:ext>
            </a:extLst>
          </p:cNvPr>
          <p:cNvSpPr/>
          <p:nvPr/>
        </p:nvSpPr>
        <p:spPr>
          <a:xfrm>
            <a:off x="2265090" y="5402018"/>
            <a:ext cx="9572261" cy="14843696"/>
          </a:xfrm>
          <a:prstGeom prst="rect">
            <a:avLst/>
          </a:prstGeom>
          <a:noFill/>
          <a:ln w="12700">
            <a:solidFill>
              <a:srgbClr val="22343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77FD834A-030D-99AF-AF49-834840C08033}"/>
              </a:ext>
            </a:extLst>
          </p:cNvPr>
          <p:cNvSpPr/>
          <p:nvPr/>
        </p:nvSpPr>
        <p:spPr>
          <a:xfrm>
            <a:off x="2427316" y="5161152"/>
            <a:ext cx="7825563" cy="510362"/>
          </a:xfrm>
          <a:prstGeom prst="rect">
            <a:avLst/>
          </a:prstGeom>
          <a:solidFill>
            <a:srgbClr val="F5F5F5"/>
          </a:solidFill>
          <a:ln>
            <a:noFill/>
          </a:ln>
          <a:effectLst>
            <a:softEdge rad="59126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4023EA1-25AE-00A1-68C7-1DB854D8A15F}"/>
              </a:ext>
            </a:extLst>
          </p:cNvPr>
          <p:cNvSpPr txBox="1"/>
          <p:nvPr/>
        </p:nvSpPr>
        <p:spPr>
          <a:xfrm>
            <a:off x="2377566" y="4380538"/>
            <a:ext cx="78255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solidFill>
                  <a:srgbClr val="233532"/>
                </a:solidFill>
                <a:latin typeface="Laviossa Medium" pitchFamily="2" charset="0"/>
              </a:rPr>
              <a:t>CHAVIEGO</a:t>
            </a:r>
            <a:endParaRPr lang="es-ES" sz="4000" dirty="0">
              <a:solidFill>
                <a:srgbClr val="233532"/>
              </a:solidFill>
              <a:latin typeface="Laviossa Medium" pitchFamily="2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243B2BD4-54AA-628A-DABF-929A58A2F777}"/>
              </a:ext>
            </a:extLst>
          </p:cNvPr>
          <p:cNvSpPr/>
          <p:nvPr/>
        </p:nvSpPr>
        <p:spPr>
          <a:xfrm>
            <a:off x="7457325" y="19818428"/>
            <a:ext cx="3800982" cy="582093"/>
          </a:xfrm>
          <a:prstGeom prst="rect">
            <a:avLst/>
          </a:prstGeom>
          <a:solidFill>
            <a:srgbClr val="F0F0F0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5AFD67A0-C2CC-A962-8923-E5CE8257CB6D}"/>
              </a:ext>
            </a:extLst>
          </p:cNvPr>
          <p:cNvSpPr txBox="1"/>
          <p:nvPr/>
        </p:nvSpPr>
        <p:spPr>
          <a:xfrm>
            <a:off x="8560976" y="19635019"/>
            <a:ext cx="19843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solidFill>
                  <a:srgbClr val="233532"/>
                </a:solidFill>
                <a:latin typeface="Laviossa Medium" pitchFamily="2" charset="0"/>
              </a:rPr>
              <a:t>37</a:t>
            </a:r>
            <a:r>
              <a:rPr lang="es-ES" sz="3600" dirty="0">
                <a:solidFill>
                  <a:srgbClr val="233532"/>
                </a:solidFill>
                <a:latin typeface="Laviossa Medium" pitchFamily="2" charset="0"/>
              </a:rPr>
              <a:t>€</a:t>
            </a:r>
            <a:endParaRPr lang="es-ES" sz="2000" dirty="0">
              <a:solidFill>
                <a:srgbClr val="233532"/>
              </a:solidFill>
              <a:latin typeface="Laviossa Medium" pitchFamily="2" charset="0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C3299FEB-4979-A367-C9F7-AA260E4ABFFC}"/>
              </a:ext>
            </a:extLst>
          </p:cNvPr>
          <p:cNvSpPr/>
          <p:nvPr/>
        </p:nvSpPr>
        <p:spPr>
          <a:xfrm>
            <a:off x="7457325" y="19424662"/>
            <a:ext cx="3800981" cy="2414612"/>
          </a:xfrm>
          <a:prstGeom prst="rect">
            <a:avLst/>
          </a:prstGeom>
          <a:noFill/>
          <a:ln w="12700">
            <a:solidFill>
              <a:srgbClr val="22343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6952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0C79618-489C-90F7-7885-EBECFCC336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3CB9D87C-8372-0AB2-9657-9C9CA1427856}"/>
              </a:ext>
            </a:extLst>
          </p:cNvPr>
          <p:cNvSpPr/>
          <p:nvPr/>
        </p:nvSpPr>
        <p:spPr>
          <a:xfrm>
            <a:off x="3189766" y="4940782"/>
            <a:ext cx="7825563" cy="510362"/>
          </a:xfrm>
          <a:prstGeom prst="rect">
            <a:avLst/>
          </a:prstGeom>
          <a:solidFill>
            <a:srgbClr val="F5F5F5"/>
          </a:solidFill>
          <a:ln>
            <a:noFill/>
          </a:ln>
          <a:effectLst>
            <a:softEdge rad="59126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7C297AC-7A60-9C1B-C89A-6D3A9D79C595}"/>
              </a:ext>
            </a:extLst>
          </p:cNvPr>
          <p:cNvSpPr txBox="1"/>
          <p:nvPr/>
        </p:nvSpPr>
        <p:spPr>
          <a:xfrm>
            <a:off x="3522690" y="3847515"/>
            <a:ext cx="83146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dirty="0">
                <a:solidFill>
                  <a:srgbClr val="233532"/>
                </a:solidFill>
                <a:latin typeface="Laviossa Medium" pitchFamily="2" charset="0"/>
              </a:rPr>
              <a:t>MENÚ</a:t>
            </a:r>
            <a:endParaRPr lang="es-ES" dirty="0">
              <a:solidFill>
                <a:srgbClr val="233532"/>
              </a:solidFill>
              <a:latin typeface="Laviossa Medium" pitchFamily="2" charset="0"/>
            </a:endParaRP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6812F9F-1BE6-D485-8661-ECBDEC34AD39}"/>
              </a:ext>
            </a:extLst>
          </p:cNvPr>
          <p:cNvCxnSpPr>
            <a:cxnSpLocks/>
          </p:cNvCxnSpPr>
          <p:nvPr/>
        </p:nvCxnSpPr>
        <p:spPr>
          <a:xfrm>
            <a:off x="2265090" y="2263522"/>
            <a:ext cx="9558312" cy="0"/>
          </a:xfrm>
          <a:prstGeom prst="line">
            <a:avLst/>
          </a:prstGeom>
          <a:ln w="12700">
            <a:solidFill>
              <a:srgbClr val="23353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C39893DB-09E2-6958-68F1-A70A5AA7EB77}"/>
              </a:ext>
            </a:extLst>
          </p:cNvPr>
          <p:cNvCxnSpPr>
            <a:cxnSpLocks/>
          </p:cNvCxnSpPr>
          <p:nvPr/>
        </p:nvCxnSpPr>
        <p:spPr>
          <a:xfrm>
            <a:off x="2265090" y="1889170"/>
            <a:ext cx="9558312" cy="0"/>
          </a:xfrm>
          <a:prstGeom prst="line">
            <a:avLst/>
          </a:prstGeom>
          <a:ln w="12700">
            <a:solidFill>
              <a:srgbClr val="23353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76FE3C84-1219-06F4-C47C-1B9C82A56E03}"/>
              </a:ext>
            </a:extLst>
          </p:cNvPr>
          <p:cNvCxnSpPr>
            <a:cxnSpLocks/>
          </p:cNvCxnSpPr>
          <p:nvPr/>
        </p:nvCxnSpPr>
        <p:spPr>
          <a:xfrm>
            <a:off x="2265090" y="1520956"/>
            <a:ext cx="9558312" cy="0"/>
          </a:xfrm>
          <a:prstGeom prst="line">
            <a:avLst/>
          </a:prstGeom>
          <a:ln w="12700">
            <a:solidFill>
              <a:srgbClr val="23353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C1570168-D01E-D9B5-8349-EA97E2D6557C}"/>
              </a:ext>
            </a:extLst>
          </p:cNvPr>
          <p:cNvCxnSpPr>
            <a:cxnSpLocks/>
          </p:cNvCxnSpPr>
          <p:nvPr/>
        </p:nvCxnSpPr>
        <p:spPr>
          <a:xfrm>
            <a:off x="5965552" y="1517887"/>
            <a:ext cx="0" cy="371283"/>
          </a:xfrm>
          <a:prstGeom prst="line">
            <a:avLst/>
          </a:prstGeom>
          <a:ln w="12700">
            <a:solidFill>
              <a:srgbClr val="23353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CuadroTexto 20">
            <a:extLst>
              <a:ext uri="{FF2B5EF4-FFF2-40B4-BE49-F238E27FC236}">
                <a16:creationId xmlns:a16="http://schemas.microsoft.com/office/drawing/2014/main" id="{D5CEE4C9-5F37-4D99-2D7F-7168A9EC4792}"/>
              </a:ext>
            </a:extLst>
          </p:cNvPr>
          <p:cNvSpPr txBox="1"/>
          <p:nvPr/>
        </p:nvSpPr>
        <p:spPr>
          <a:xfrm>
            <a:off x="2265090" y="1580055"/>
            <a:ext cx="2118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solidFill>
                  <a:srgbClr val="233532"/>
                </a:solidFill>
                <a:latin typeface="Laviossa Medium" pitchFamily="2" charset="0"/>
              </a:rPr>
              <a:t>FORCAO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435BDB85-FB82-87A2-A557-1A253B1E4CC0}"/>
              </a:ext>
            </a:extLst>
          </p:cNvPr>
          <p:cNvSpPr txBox="1"/>
          <p:nvPr/>
        </p:nvSpPr>
        <p:spPr>
          <a:xfrm>
            <a:off x="2265090" y="1950142"/>
            <a:ext cx="29554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solidFill>
                  <a:srgbClr val="233532"/>
                </a:solidFill>
                <a:latin typeface="Laviossa Medium" pitchFamily="2" charset="0"/>
              </a:rPr>
              <a:t>MENÚ ESPECIAL PARA GRUPOS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7A403D5-C38A-0258-2F94-D4E30CC15EDD}"/>
              </a:ext>
            </a:extLst>
          </p:cNvPr>
          <p:cNvSpPr txBox="1"/>
          <p:nvPr/>
        </p:nvSpPr>
        <p:spPr>
          <a:xfrm>
            <a:off x="9943764" y="1564800"/>
            <a:ext cx="16001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solidFill>
                  <a:srgbClr val="233532"/>
                </a:solidFill>
                <a:latin typeface="Laviossa Medium" pitchFamily="2" charset="0"/>
              </a:rPr>
              <a:t>CASA CAMPO</a:t>
            </a:r>
          </a:p>
        </p:txBody>
      </p:sp>
      <p:pic>
        <p:nvPicPr>
          <p:cNvPr id="25" name="Imagen 24" descr="Logotipo&#10;&#10;El contenido generado por IA puede ser incorrecto.">
            <a:extLst>
              <a:ext uri="{FF2B5EF4-FFF2-40B4-BE49-F238E27FC236}">
                <a16:creationId xmlns:a16="http://schemas.microsoft.com/office/drawing/2014/main" id="{5399F0DF-F1E3-5F6A-D1D1-11454262C4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5882" y="1434903"/>
            <a:ext cx="1914829" cy="562038"/>
          </a:xfrm>
          <a:prstGeom prst="rect">
            <a:avLst/>
          </a:prstGeom>
        </p:spPr>
      </p:pic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3AC89C4A-D74B-A5CB-F9C9-98EF6B51983A}"/>
              </a:ext>
            </a:extLst>
          </p:cNvPr>
          <p:cNvCxnSpPr>
            <a:cxnSpLocks/>
          </p:cNvCxnSpPr>
          <p:nvPr/>
        </p:nvCxnSpPr>
        <p:spPr>
          <a:xfrm>
            <a:off x="9365977" y="1517887"/>
            <a:ext cx="0" cy="371283"/>
          </a:xfrm>
          <a:prstGeom prst="line">
            <a:avLst/>
          </a:prstGeom>
          <a:ln w="12700">
            <a:solidFill>
              <a:srgbClr val="23353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CuadroTexto 28">
            <a:extLst>
              <a:ext uri="{FF2B5EF4-FFF2-40B4-BE49-F238E27FC236}">
                <a16:creationId xmlns:a16="http://schemas.microsoft.com/office/drawing/2014/main" id="{206516B4-2F80-6CB2-6EAF-524E03D13672}"/>
              </a:ext>
            </a:extLst>
          </p:cNvPr>
          <p:cNvSpPr txBox="1"/>
          <p:nvPr/>
        </p:nvSpPr>
        <p:spPr>
          <a:xfrm>
            <a:off x="3328805" y="6976780"/>
            <a:ext cx="58743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>
                <a:solidFill>
                  <a:srgbClr val="233532"/>
                </a:solidFill>
                <a:latin typeface="Laviossa Medium" pitchFamily="2" charset="0"/>
              </a:rPr>
              <a:t>PARA EMPEZAR</a:t>
            </a:r>
          </a:p>
          <a:p>
            <a:r>
              <a:rPr lang="es-ES" sz="2400" dirty="0">
                <a:solidFill>
                  <a:srgbClr val="B4924F"/>
                </a:solidFill>
                <a:latin typeface="Averia Serif Libre Light" panose="02000603000000000004" pitchFamily="2" charset="0"/>
              </a:rPr>
              <a:t>Un plato para cada 4 personas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A5AAB0D6-8306-9353-560C-BD64082AE579}"/>
              </a:ext>
            </a:extLst>
          </p:cNvPr>
          <p:cNvSpPr txBox="1"/>
          <p:nvPr/>
        </p:nvSpPr>
        <p:spPr>
          <a:xfrm>
            <a:off x="3272730" y="8275079"/>
            <a:ext cx="8257043" cy="2334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  <a:buNone/>
            </a:pPr>
            <a:r>
              <a:rPr lang="es-ES" sz="2500" dirty="0">
                <a:solidFill>
                  <a:srgbClr val="000000"/>
                </a:solidFill>
                <a:latin typeface="Averia Serif Libre Light" panose="02000603000000000004" pitchFamily="2" charset="0"/>
              </a:rPr>
              <a:t>Ensaladilla rusa ¡la nuestra!</a:t>
            </a:r>
            <a:r>
              <a:rPr lang="en-US" sz="2500" dirty="0">
                <a:solidFill>
                  <a:srgbClr val="000000"/>
                </a:solidFill>
                <a:latin typeface="Averia Serif Libre Light" panose="02000603000000000004" pitchFamily="2" charset="0"/>
              </a:rPr>
              <a:t>​</a:t>
            </a:r>
          </a:p>
          <a:p>
            <a:pPr fontAlgn="base">
              <a:lnSpc>
                <a:spcPct val="150000"/>
              </a:lnSpc>
              <a:buNone/>
            </a:pPr>
            <a:r>
              <a:rPr lang="es-ES" sz="2500" dirty="0">
                <a:solidFill>
                  <a:srgbClr val="000000"/>
                </a:solidFill>
                <a:latin typeface="Averia Serif Libre Light" panose="02000603000000000004" pitchFamily="2" charset="0"/>
              </a:rPr>
              <a:t>Croquetas caseras de jamón</a:t>
            </a:r>
            <a:r>
              <a:rPr lang="en-US" sz="2500" dirty="0">
                <a:solidFill>
                  <a:srgbClr val="000000"/>
                </a:solidFill>
                <a:latin typeface="Averia Serif Libre Light" panose="02000603000000000004" pitchFamily="2" charset="0"/>
              </a:rPr>
              <a:t>​</a:t>
            </a:r>
          </a:p>
          <a:p>
            <a:pPr fontAlgn="base">
              <a:lnSpc>
                <a:spcPct val="150000"/>
              </a:lnSpc>
              <a:buNone/>
            </a:pPr>
            <a:r>
              <a:rPr lang="es-ES" sz="2500" dirty="0">
                <a:solidFill>
                  <a:srgbClr val="000000"/>
                </a:solidFill>
                <a:latin typeface="Averia Serif Libre Light" panose="02000603000000000004" pitchFamily="2" charset="0"/>
              </a:rPr>
              <a:t>Crujiente de berenjenas con miel</a:t>
            </a:r>
            <a:r>
              <a:rPr lang="en-US" sz="2500" dirty="0">
                <a:solidFill>
                  <a:srgbClr val="000000"/>
                </a:solidFill>
                <a:latin typeface="Averia Serif Libre Light" panose="02000603000000000004" pitchFamily="2" charset="0"/>
              </a:rPr>
              <a:t>​</a:t>
            </a:r>
          </a:p>
          <a:p>
            <a:pPr fontAlgn="base">
              <a:lnSpc>
                <a:spcPct val="150000"/>
              </a:lnSpc>
            </a:pPr>
            <a:r>
              <a:rPr lang="es-ES" sz="2500" dirty="0">
                <a:solidFill>
                  <a:srgbClr val="000000"/>
                </a:solidFill>
                <a:latin typeface="Averia Serif Libre Light" panose="02000603000000000004" pitchFamily="2" charset="0"/>
              </a:rPr>
              <a:t>Flor de alcachofas con virutas de ibérico</a:t>
            </a:r>
            <a:r>
              <a:rPr lang="en-US" sz="2500" dirty="0">
                <a:solidFill>
                  <a:srgbClr val="000000"/>
                </a:solidFill>
                <a:latin typeface="Averia Serif Libre Light" panose="02000603000000000004" pitchFamily="2" charset="0"/>
              </a:rPr>
              <a:t>​</a:t>
            </a:r>
            <a:endParaRPr lang="en-US" sz="2500" dirty="0">
              <a:solidFill>
                <a:srgbClr val="000000"/>
              </a:solidFill>
              <a:effectLst/>
              <a:latin typeface="Averia Serif Libre Light" panose="02000603000000000004" pitchFamily="2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DBB4B29C-6646-FD88-DF7A-E33B13E3695F}"/>
              </a:ext>
            </a:extLst>
          </p:cNvPr>
          <p:cNvSpPr txBox="1"/>
          <p:nvPr/>
        </p:nvSpPr>
        <p:spPr>
          <a:xfrm>
            <a:off x="7167880" y="20650682"/>
            <a:ext cx="4417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solidFill>
                  <a:srgbClr val="233532"/>
                </a:solidFill>
                <a:latin typeface="Laviossa Medium" pitchFamily="2" charset="0"/>
              </a:rPr>
              <a:t>Precio por persona</a:t>
            </a:r>
            <a:endParaRPr lang="es-ES" sz="800" dirty="0">
              <a:solidFill>
                <a:srgbClr val="233532"/>
              </a:solidFill>
              <a:latin typeface="Laviossa Medium" pitchFamily="2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4E748475-A3B0-B4AB-EA4A-375EA293A7D0}"/>
              </a:ext>
            </a:extLst>
          </p:cNvPr>
          <p:cNvSpPr txBox="1"/>
          <p:nvPr/>
        </p:nvSpPr>
        <p:spPr>
          <a:xfrm>
            <a:off x="7231675" y="21044768"/>
            <a:ext cx="4417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solidFill>
                  <a:srgbClr val="233532"/>
                </a:solidFill>
                <a:latin typeface="Laviossa Medium" pitchFamily="2" charset="0"/>
              </a:rPr>
              <a:t>IVA Incluido</a:t>
            </a:r>
            <a:endParaRPr lang="es-ES" sz="800" dirty="0">
              <a:solidFill>
                <a:srgbClr val="233532"/>
              </a:solidFill>
              <a:latin typeface="Laviossa Medium" pitchFamily="2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F1A091C9-8FB5-7B54-5769-70EC4CCED1C3}"/>
              </a:ext>
            </a:extLst>
          </p:cNvPr>
          <p:cNvSpPr txBox="1"/>
          <p:nvPr/>
        </p:nvSpPr>
        <p:spPr>
          <a:xfrm>
            <a:off x="3270208" y="11676690"/>
            <a:ext cx="79713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>
                <a:solidFill>
                  <a:srgbClr val="233532"/>
                </a:solidFill>
                <a:latin typeface="Laviossa Medium" pitchFamily="2" charset="0"/>
              </a:rPr>
              <a:t>SEGUIMOS COMPARTIENDO</a:t>
            </a:r>
          </a:p>
          <a:p>
            <a:r>
              <a:rPr lang="es-ES" sz="2400" dirty="0">
                <a:solidFill>
                  <a:srgbClr val="B4924F"/>
                </a:solidFill>
                <a:latin typeface="Averia Serif Libre Light" panose="02000603000000000004" pitchFamily="2" charset="0"/>
              </a:rPr>
              <a:t>Un plato para cada 4 personas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B6B0B6C3-7745-0ED6-1492-4E20E090EDB6}"/>
              </a:ext>
            </a:extLst>
          </p:cNvPr>
          <p:cNvSpPr txBox="1"/>
          <p:nvPr/>
        </p:nvSpPr>
        <p:spPr>
          <a:xfrm>
            <a:off x="3270208" y="12926636"/>
            <a:ext cx="8257043" cy="602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  <a:buNone/>
            </a:pPr>
            <a:r>
              <a:rPr lang="es-ES" sz="2500" dirty="0">
                <a:solidFill>
                  <a:srgbClr val="000000"/>
                </a:solidFill>
                <a:latin typeface="Averia Serif Libre Light" panose="02000603000000000004" pitchFamily="2" charset="0"/>
              </a:rPr>
              <a:t>Lomo alto de vaca madurada​</a:t>
            </a:r>
            <a:endParaRPr lang="en-US" sz="2500" dirty="0">
              <a:solidFill>
                <a:srgbClr val="000000"/>
              </a:solidFill>
              <a:latin typeface="Averia Serif Libre Light" panose="02000603000000000004" pitchFamily="2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D8449582-AB69-5AC9-8B31-0B05206C6A77}"/>
              </a:ext>
            </a:extLst>
          </p:cNvPr>
          <p:cNvSpPr txBox="1"/>
          <p:nvPr/>
        </p:nvSpPr>
        <p:spPr>
          <a:xfrm>
            <a:off x="3286919" y="14550845"/>
            <a:ext cx="79713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>
                <a:solidFill>
                  <a:srgbClr val="233532"/>
                </a:solidFill>
                <a:latin typeface="Laviossa Medium" pitchFamily="2" charset="0"/>
              </a:rPr>
              <a:t>Y PARA TERMINAR</a:t>
            </a:r>
          </a:p>
          <a:p>
            <a:r>
              <a:rPr lang="es-ES" sz="2400" dirty="0">
                <a:solidFill>
                  <a:srgbClr val="B4924F"/>
                </a:solidFill>
                <a:latin typeface="Averia Serif Libre Light" panose="02000603000000000004" pitchFamily="2" charset="0"/>
              </a:rPr>
              <a:t>Un plato para cada 4 personas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A250124A-DB34-F9F9-2F44-A7AE0C613F10}"/>
              </a:ext>
            </a:extLst>
          </p:cNvPr>
          <p:cNvSpPr txBox="1"/>
          <p:nvPr/>
        </p:nvSpPr>
        <p:spPr>
          <a:xfrm>
            <a:off x="3286919" y="15793712"/>
            <a:ext cx="8257043" cy="1179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  <a:buNone/>
            </a:pPr>
            <a:r>
              <a:rPr lang="es-ES" sz="2500" dirty="0">
                <a:solidFill>
                  <a:srgbClr val="000000"/>
                </a:solidFill>
                <a:latin typeface="Averia Serif Libre Light" panose="02000603000000000004" pitchFamily="2" charset="0"/>
              </a:rPr>
              <a:t>Tarta de queso</a:t>
            </a:r>
            <a:r>
              <a:rPr lang="en-US" sz="2500" dirty="0">
                <a:solidFill>
                  <a:srgbClr val="000000"/>
                </a:solidFill>
                <a:latin typeface="Averia Serif Libre Light" panose="02000603000000000004" pitchFamily="2" charset="0"/>
              </a:rPr>
              <a:t>​</a:t>
            </a:r>
          </a:p>
          <a:p>
            <a:pPr fontAlgn="base">
              <a:lnSpc>
                <a:spcPct val="150000"/>
              </a:lnSpc>
            </a:pPr>
            <a:r>
              <a:rPr lang="es-ES" sz="2500" dirty="0">
                <a:solidFill>
                  <a:srgbClr val="000000"/>
                </a:solidFill>
                <a:latin typeface="Averia Serif Libre Light" panose="02000603000000000004" pitchFamily="2" charset="0"/>
              </a:rPr>
              <a:t>Hojaldre relleno de crema y nata​</a:t>
            </a:r>
            <a:endParaRPr lang="en-US" sz="2500" dirty="0">
              <a:solidFill>
                <a:srgbClr val="000000"/>
              </a:solidFill>
              <a:latin typeface="Averia Serif Libre Light" panose="02000603000000000004" pitchFamily="2" charset="0"/>
            </a:endParaRP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8C473D8C-1412-AA92-0ED5-747929C000CD}"/>
              </a:ext>
            </a:extLst>
          </p:cNvPr>
          <p:cNvSpPr txBox="1"/>
          <p:nvPr/>
        </p:nvSpPr>
        <p:spPr>
          <a:xfrm>
            <a:off x="3328805" y="17995002"/>
            <a:ext cx="8257043" cy="602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  <a:buNone/>
            </a:pPr>
            <a:r>
              <a:rPr lang="es-ES" sz="2500" u="sng" dirty="0">
                <a:solidFill>
                  <a:srgbClr val="233532"/>
                </a:solidFill>
                <a:latin typeface="Averia Serif Libre Light" panose="02000603000000000004" pitchFamily="2" charset="0"/>
              </a:rPr>
              <a:t>Incluye aperitivo, pan y café o infusión​</a:t>
            </a:r>
            <a:endParaRPr lang="en-US" sz="2500" u="sng" dirty="0">
              <a:solidFill>
                <a:srgbClr val="233532"/>
              </a:solidFill>
              <a:latin typeface="Averia Serif Libre Light" panose="02000603000000000004" pitchFamily="2" charset="0"/>
            </a:endParaRPr>
          </a:p>
        </p:txBody>
      </p:sp>
      <p:pic>
        <p:nvPicPr>
          <p:cNvPr id="39" name="Imagen 38" descr="Logotipo&#10;&#10;El contenido generado por IA puede ser incorrecto.">
            <a:extLst>
              <a:ext uri="{FF2B5EF4-FFF2-40B4-BE49-F238E27FC236}">
                <a16:creationId xmlns:a16="http://schemas.microsoft.com/office/drawing/2014/main" id="{3563A841-D6AD-9841-3A1D-BED60A1AED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41244" y="1885642"/>
            <a:ext cx="2220397" cy="2159444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BCF6196D-6799-5C9C-BB82-F03D6A3EF56D}"/>
              </a:ext>
            </a:extLst>
          </p:cNvPr>
          <p:cNvSpPr/>
          <p:nvPr/>
        </p:nvSpPr>
        <p:spPr>
          <a:xfrm>
            <a:off x="2265090" y="5402018"/>
            <a:ext cx="9572261" cy="14843696"/>
          </a:xfrm>
          <a:prstGeom prst="rect">
            <a:avLst/>
          </a:prstGeom>
          <a:noFill/>
          <a:ln w="12700">
            <a:solidFill>
              <a:srgbClr val="22343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4DF4617C-F169-6DE3-AF9F-B8FEE01F7855}"/>
              </a:ext>
            </a:extLst>
          </p:cNvPr>
          <p:cNvSpPr/>
          <p:nvPr/>
        </p:nvSpPr>
        <p:spPr>
          <a:xfrm>
            <a:off x="2427317" y="5161151"/>
            <a:ext cx="6333912" cy="540153"/>
          </a:xfrm>
          <a:prstGeom prst="rect">
            <a:avLst/>
          </a:prstGeom>
          <a:solidFill>
            <a:srgbClr val="F5F5F5"/>
          </a:solidFill>
          <a:ln>
            <a:noFill/>
          </a:ln>
          <a:effectLst>
            <a:softEdge rad="59126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A89E210-100D-BE93-0538-7A7B20A3FDC4}"/>
              </a:ext>
            </a:extLst>
          </p:cNvPr>
          <p:cNvSpPr txBox="1"/>
          <p:nvPr/>
        </p:nvSpPr>
        <p:spPr>
          <a:xfrm>
            <a:off x="1697086" y="4380538"/>
            <a:ext cx="78255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solidFill>
                  <a:srgbClr val="233532"/>
                </a:solidFill>
                <a:latin typeface="Laviossa Medium" pitchFamily="2" charset="0"/>
              </a:rPr>
              <a:t>FORCAO</a:t>
            </a:r>
            <a:endParaRPr lang="es-ES" sz="4000" dirty="0">
              <a:solidFill>
                <a:srgbClr val="233532"/>
              </a:solidFill>
              <a:latin typeface="Laviossa Medium" pitchFamily="2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6D025143-BF77-DC58-AE76-83A7B5686BAC}"/>
              </a:ext>
            </a:extLst>
          </p:cNvPr>
          <p:cNvSpPr/>
          <p:nvPr/>
        </p:nvSpPr>
        <p:spPr>
          <a:xfrm>
            <a:off x="7457325" y="19818428"/>
            <a:ext cx="3800982" cy="582093"/>
          </a:xfrm>
          <a:prstGeom prst="rect">
            <a:avLst/>
          </a:prstGeom>
          <a:solidFill>
            <a:srgbClr val="EEEEEE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49D5AE59-4921-2415-FF54-C4C78B4DD325}"/>
              </a:ext>
            </a:extLst>
          </p:cNvPr>
          <p:cNvSpPr txBox="1"/>
          <p:nvPr/>
        </p:nvSpPr>
        <p:spPr>
          <a:xfrm>
            <a:off x="8560976" y="19635019"/>
            <a:ext cx="19843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solidFill>
                  <a:srgbClr val="233532"/>
                </a:solidFill>
                <a:latin typeface="Laviossa Medium" pitchFamily="2" charset="0"/>
              </a:rPr>
              <a:t>42</a:t>
            </a:r>
            <a:r>
              <a:rPr lang="es-ES" sz="3600" dirty="0">
                <a:solidFill>
                  <a:srgbClr val="233532"/>
                </a:solidFill>
                <a:latin typeface="Laviossa Medium" pitchFamily="2" charset="0"/>
              </a:rPr>
              <a:t>€</a:t>
            </a:r>
            <a:endParaRPr lang="es-ES" sz="2000" dirty="0">
              <a:solidFill>
                <a:srgbClr val="233532"/>
              </a:solidFill>
              <a:latin typeface="Laviossa Medium" pitchFamily="2" charset="0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0706204E-2217-00E3-6895-591F6778C7DF}"/>
              </a:ext>
            </a:extLst>
          </p:cNvPr>
          <p:cNvSpPr/>
          <p:nvPr/>
        </p:nvSpPr>
        <p:spPr>
          <a:xfrm>
            <a:off x="7457325" y="19424662"/>
            <a:ext cx="3800981" cy="2414612"/>
          </a:xfrm>
          <a:prstGeom prst="rect">
            <a:avLst/>
          </a:prstGeom>
          <a:noFill/>
          <a:ln w="12700">
            <a:solidFill>
              <a:srgbClr val="22343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2332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6291355-9E3A-C75F-57FA-9A52E93268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D81D6A10-2F83-9218-6671-25ED249BA575}"/>
              </a:ext>
            </a:extLst>
          </p:cNvPr>
          <p:cNvSpPr/>
          <p:nvPr/>
        </p:nvSpPr>
        <p:spPr>
          <a:xfrm>
            <a:off x="3189766" y="4940782"/>
            <a:ext cx="7825563" cy="510362"/>
          </a:xfrm>
          <a:prstGeom prst="rect">
            <a:avLst/>
          </a:prstGeom>
          <a:solidFill>
            <a:srgbClr val="F5F5F5"/>
          </a:solidFill>
          <a:ln>
            <a:noFill/>
          </a:ln>
          <a:effectLst>
            <a:softEdge rad="59126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567F864-B530-16B6-2E08-E82839B8EDC6}"/>
              </a:ext>
            </a:extLst>
          </p:cNvPr>
          <p:cNvSpPr txBox="1"/>
          <p:nvPr/>
        </p:nvSpPr>
        <p:spPr>
          <a:xfrm>
            <a:off x="3522690" y="3847515"/>
            <a:ext cx="83146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dirty="0">
                <a:solidFill>
                  <a:srgbClr val="233532"/>
                </a:solidFill>
                <a:latin typeface="Laviossa Medium" pitchFamily="2" charset="0"/>
              </a:rPr>
              <a:t>MENÚ</a:t>
            </a:r>
            <a:endParaRPr lang="es-ES" dirty="0">
              <a:solidFill>
                <a:srgbClr val="233532"/>
              </a:solidFill>
              <a:latin typeface="Laviossa Medium" pitchFamily="2" charset="0"/>
            </a:endParaRP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949B5CF0-3421-AE79-12C2-1F77E23DD7F9}"/>
              </a:ext>
            </a:extLst>
          </p:cNvPr>
          <p:cNvCxnSpPr>
            <a:cxnSpLocks/>
          </p:cNvCxnSpPr>
          <p:nvPr/>
        </p:nvCxnSpPr>
        <p:spPr>
          <a:xfrm>
            <a:off x="2265090" y="2263522"/>
            <a:ext cx="9558312" cy="0"/>
          </a:xfrm>
          <a:prstGeom prst="line">
            <a:avLst/>
          </a:prstGeom>
          <a:ln w="12700">
            <a:solidFill>
              <a:srgbClr val="23353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BC68E230-D5D7-5FA0-59CD-8A9B4B85DFBA}"/>
              </a:ext>
            </a:extLst>
          </p:cNvPr>
          <p:cNvCxnSpPr>
            <a:cxnSpLocks/>
          </p:cNvCxnSpPr>
          <p:nvPr/>
        </p:nvCxnSpPr>
        <p:spPr>
          <a:xfrm>
            <a:off x="2265090" y="1889170"/>
            <a:ext cx="9558312" cy="0"/>
          </a:xfrm>
          <a:prstGeom prst="line">
            <a:avLst/>
          </a:prstGeom>
          <a:ln w="12700">
            <a:solidFill>
              <a:srgbClr val="23353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29C602F5-3757-F37E-9D75-80FC164AB275}"/>
              </a:ext>
            </a:extLst>
          </p:cNvPr>
          <p:cNvCxnSpPr>
            <a:cxnSpLocks/>
          </p:cNvCxnSpPr>
          <p:nvPr/>
        </p:nvCxnSpPr>
        <p:spPr>
          <a:xfrm>
            <a:off x="2265090" y="1520956"/>
            <a:ext cx="9558312" cy="0"/>
          </a:xfrm>
          <a:prstGeom prst="line">
            <a:avLst/>
          </a:prstGeom>
          <a:ln w="12700">
            <a:solidFill>
              <a:srgbClr val="23353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0A31A935-6F24-6768-006C-8058089A6857}"/>
              </a:ext>
            </a:extLst>
          </p:cNvPr>
          <p:cNvCxnSpPr>
            <a:cxnSpLocks/>
          </p:cNvCxnSpPr>
          <p:nvPr/>
        </p:nvCxnSpPr>
        <p:spPr>
          <a:xfrm>
            <a:off x="5965552" y="1517887"/>
            <a:ext cx="0" cy="371283"/>
          </a:xfrm>
          <a:prstGeom prst="line">
            <a:avLst/>
          </a:prstGeom>
          <a:ln w="12700">
            <a:solidFill>
              <a:srgbClr val="23353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CuadroTexto 20">
            <a:extLst>
              <a:ext uri="{FF2B5EF4-FFF2-40B4-BE49-F238E27FC236}">
                <a16:creationId xmlns:a16="http://schemas.microsoft.com/office/drawing/2014/main" id="{C7C72725-3FC9-8737-BDC0-DEA5EEDDED98}"/>
              </a:ext>
            </a:extLst>
          </p:cNvPr>
          <p:cNvSpPr txBox="1"/>
          <p:nvPr/>
        </p:nvSpPr>
        <p:spPr>
          <a:xfrm>
            <a:off x="2265090" y="1580055"/>
            <a:ext cx="2118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solidFill>
                  <a:srgbClr val="233532"/>
                </a:solidFill>
                <a:latin typeface="Laviossa Medium" pitchFamily="2" charset="0"/>
              </a:rPr>
              <a:t>TAYUELO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8DEFC332-84D0-4303-347B-3BBD099A9E4B}"/>
              </a:ext>
            </a:extLst>
          </p:cNvPr>
          <p:cNvSpPr txBox="1"/>
          <p:nvPr/>
        </p:nvSpPr>
        <p:spPr>
          <a:xfrm>
            <a:off x="2265090" y="1950142"/>
            <a:ext cx="29554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solidFill>
                  <a:srgbClr val="233532"/>
                </a:solidFill>
                <a:latin typeface="Laviossa Medium" pitchFamily="2" charset="0"/>
              </a:rPr>
              <a:t>MENÚ ESPECIAL PARA GRUPOS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1C875DDC-F1C9-3E9A-185D-FEF3461F39FD}"/>
              </a:ext>
            </a:extLst>
          </p:cNvPr>
          <p:cNvSpPr txBox="1"/>
          <p:nvPr/>
        </p:nvSpPr>
        <p:spPr>
          <a:xfrm>
            <a:off x="9943764" y="1564800"/>
            <a:ext cx="16001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solidFill>
                  <a:srgbClr val="233532"/>
                </a:solidFill>
                <a:latin typeface="Laviossa Medium" pitchFamily="2" charset="0"/>
              </a:rPr>
              <a:t>CASA CAMPO</a:t>
            </a:r>
          </a:p>
        </p:txBody>
      </p:sp>
      <p:pic>
        <p:nvPicPr>
          <p:cNvPr id="25" name="Imagen 24" descr="Logotipo&#10;&#10;El contenido generado por IA puede ser incorrecto.">
            <a:extLst>
              <a:ext uri="{FF2B5EF4-FFF2-40B4-BE49-F238E27FC236}">
                <a16:creationId xmlns:a16="http://schemas.microsoft.com/office/drawing/2014/main" id="{75B15B41-BB56-A264-C5A4-5D6E066046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5882" y="1434903"/>
            <a:ext cx="1914829" cy="562038"/>
          </a:xfrm>
          <a:prstGeom prst="rect">
            <a:avLst/>
          </a:prstGeom>
        </p:spPr>
      </p:pic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EC87CB10-F6FB-F2BA-B6E2-87859C735C67}"/>
              </a:ext>
            </a:extLst>
          </p:cNvPr>
          <p:cNvCxnSpPr>
            <a:cxnSpLocks/>
          </p:cNvCxnSpPr>
          <p:nvPr/>
        </p:nvCxnSpPr>
        <p:spPr>
          <a:xfrm>
            <a:off x="9365977" y="1517887"/>
            <a:ext cx="0" cy="371283"/>
          </a:xfrm>
          <a:prstGeom prst="line">
            <a:avLst/>
          </a:prstGeom>
          <a:ln w="12700">
            <a:solidFill>
              <a:srgbClr val="23353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CuadroTexto 28">
            <a:extLst>
              <a:ext uri="{FF2B5EF4-FFF2-40B4-BE49-F238E27FC236}">
                <a16:creationId xmlns:a16="http://schemas.microsoft.com/office/drawing/2014/main" id="{D8C80BD5-CAE5-80D5-0939-37FB0616ACC2}"/>
              </a:ext>
            </a:extLst>
          </p:cNvPr>
          <p:cNvSpPr txBox="1"/>
          <p:nvPr/>
        </p:nvSpPr>
        <p:spPr>
          <a:xfrm>
            <a:off x="3328805" y="6849190"/>
            <a:ext cx="58743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>
                <a:solidFill>
                  <a:srgbClr val="233532"/>
                </a:solidFill>
                <a:latin typeface="Laviossa Medium" pitchFamily="2" charset="0"/>
              </a:rPr>
              <a:t>PARA EMPEZAR</a:t>
            </a:r>
          </a:p>
          <a:p>
            <a:r>
              <a:rPr lang="es-ES" sz="2400" dirty="0">
                <a:solidFill>
                  <a:srgbClr val="B4924F"/>
                </a:solidFill>
                <a:latin typeface="Averia Serif Libre Light" panose="02000603000000000004" pitchFamily="2" charset="0"/>
              </a:rPr>
              <a:t>Un plato para cada 4 personas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70A6C89F-4C49-1F89-8E22-6C5AFC5506C3}"/>
              </a:ext>
            </a:extLst>
          </p:cNvPr>
          <p:cNvSpPr txBox="1"/>
          <p:nvPr/>
        </p:nvSpPr>
        <p:spPr>
          <a:xfrm>
            <a:off x="3272730" y="8147489"/>
            <a:ext cx="8257043" cy="1757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s-ES" sz="2500" dirty="0">
                <a:solidFill>
                  <a:srgbClr val="000000"/>
                </a:solidFill>
                <a:latin typeface="Averia Serif Libre Light" panose="02000603000000000004" pitchFamily="2" charset="0"/>
              </a:rPr>
              <a:t>Ensaladilla rusa ¡la nuestra!​</a:t>
            </a:r>
          </a:p>
          <a:p>
            <a:pPr fontAlgn="base">
              <a:lnSpc>
                <a:spcPct val="150000"/>
              </a:lnSpc>
            </a:pPr>
            <a:r>
              <a:rPr lang="es-ES" sz="2500" dirty="0">
                <a:solidFill>
                  <a:srgbClr val="000000"/>
                </a:solidFill>
                <a:latin typeface="Averia Serif Libre Light" panose="02000603000000000004" pitchFamily="2" charset="0"/>
              </a:rPr>
              <a:t>Calamarcitos a la andaluza </a:t>
            </a:r>
            <a:r>
              <a:rPr lang="en-US" sz="2500" dirty="0">
                <a:solidFill>
                  <a:srgbClr val="000000"/>
                </a:solidFill>
                <a:latin typeface="Averia Serif Libre Light" panose="02000603000000000004" pitchFamily="2" charset="0"/>
              </a:rPr>
              <a:t>​</a:t>
            </a:r>
          </a:p>
          <a:p>
            <a:pPr fontAlgn="base">
              <a:lnSpc>
                <a:spcPct val="150000"/>
              </a:lnSpc>
            </a:pPr>
            <a:r>
              <a:rPr lang="es-ES" sz="2500" dirty="0">
                <a:solidFill>
                  <a:srgbClr val="000000"/>
                </a:solidFill>
                <a:latin typeface="Averia Serif Libre Light" panose="02000603000000000004" pitchFamily="2" charset="0"/>
              </a:rPr>
              <a:t>Ensalada de tomate pelado con ventresca y cebolla</a:t>
            </a:r>
            <a:endParaRPr lang="en-US" sz="2500" dirty="0">
              <a:solidFill>
                <a:srgbClr val="000000"/>
              </a:solidFill>
              <a:effectLst/>
              <a:latin typeface="Averia Serif Libre Light" panose="02000603000000000004" pitchFamily="2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B908ADFC-9BF2-2271-A28E-E42A9922A294}"/>
              </a:ext>
            </a:extLst>
          </p:cNvPr>
          <p:cNvSpPr txBox="1"/>
          <p:nvPr/>
        </p:nvSpPr>
        <p:spPr>
          <a:xfrm>
            <a:off x="7167880" y="20650682"/>
            <a:ext cx="4417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solidFill>
                  <a:srgbClr val="233532"/>
                </a:solidFill>
                <a:latin typeface="Laviossa Medium" pitchFamily="2" charset="0"/>
              </a:rPr>
              <a:t>Precio por persona</a:t>
            </a:r>
            <a:endParaRPr lang="es-ES" sz="800" dirty="0">
              <a:solidFill>
                <a:srgbClr val="233532"/>
              </a:solidFill>
              <a:latin typeface="Laviossa Medium" pitchFamily="2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479E16B5-A8D5-9380-C51F-EE661DB26F28}"/>
              </a:ext>
            </a:extLst>
          </p:cNvPr>
          <p:cNvSpPr txBox="1"/>
          <p:nvPr/>
        </p:nvSpPr>
        <p:spPr>
          <a:xfrm>
            <a:off x="7231675" y="21044768"/>
            <a:ext cx="4417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solidFill>
                  <a:srgbClr val="233532"/>
                </a:solidFill>
                <a:latin typeface="Laviossa Medium" pitchFamily="2" charset="0"/>
              </a:rPr>
              <a:t>IVA Incluido</a:t>
            </a:r>
            <a:endParaRPr lang="es-ES" sz="800" dirty="0">
              <a:solidFill>
                <a:srgbClr val="233532"/>
              </a:solidFill>
              <a:latin typeface="Laviossa Medium" pitchFamily="2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2C15FCAB-FA09-C0D8-57B1-C9B1F0C58A40}"/>
              </a:ext>
            </a:extLst>
          </p:cNvPr>
          <p:cNvSpPr txBox="1"/>
          <p:nvPr/>
        </p:nvSpPr>
        <p:spPr>
          <a:xfrm>
            <a:off x="3270208" y="10780872"/>
            <a:ext cx="79713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>
                <a:solidFill>
                  <a:srgbClr val="233532"/>
                </a:solidFill>
                <a:latin typeface="Laviossa Medium" pitchFamily="2" charset="0"/>
              </a:rPr>
              <a:t>PLATO PRINCIPAL</a:t>
            </a:r>
          </a:p>
          <a:p>
            <a:r>
              <a:rPr lang="es-ES" sz="2400" dirty="0">
                <a:solidFill>
                  <a:srgbClr val="B4924F"/>
                </a:solidFill>
                <a:latin typeface="Averia Serif Libre Light" panose="02000603000000000004" pitchFamily="2" charset="0"/>
              </a:rPr>
              <a:t>A elegir entre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62ECA234-A9A8-BAFB-0D2B-EA9CB7E5B922}"/>
              </a:ext>
            </a:extLst>
          </p:cNvPr>
          <p:cNvSpPr txBox="1"/>
          <p:nvPr/>
        </p:nvSpPr>
        <p:spPr>
          <a:xfrm>
            <a:off x="3270208" y="12030818"/>
            <a:ext cx="8257043" cy="1756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s-ES" sz="2500" dirty="0">
                <a:solidFill>
                  <a:srgbClr val="000000"/>
                </a:solidFill>
                <a:latin typeface="Averia Serif Libre Light" panose="02000603000000000004" pitchFamily="2" charset="0"/>
              </a:rPr>
              <a:t>Cachopo tradicional asturiano​</a:t>
            </a:r>
          </a:p>
          <a:p>
            <a:pPr fontAlgn="base">
              <a:lnSpc>
                <a:spcPct val="150000"/>
              </a:lnSpc>
            </a:pPr>
            <a:r>
              <a:rPr lang="es-ES" sz="2500" dirty="0">
                <a:solidFill>
                  <a:srgbClr val="000000"/>
                </a:solidFill>
                <a:latin typeface="Averia Serif Libre Light" panose="02000603000000000004" pitchFamily="2" charset="0"/>
              </a:rPr>
              <a:t>o</a:t>
            </a:r>
            <a:endParaRPr lang="en-US" sz="2500" dirty="0">
              <a:solidFill>
                <a:srgbClr val="000000"/>
              </a:solidFill>
              <a:latin typeface="Averia Serif Libre Light" panose="02000603000000000004" pitchFamily="2" charset="0"/>
            </a:endParaRPr>
          </a:p>
          <a:p>
            <a:pPr fontAlgn="base">
              <a:lnSpc>
                <a:spcPct val="150000"/>
              </a:lnSpc>
              <a:buNone/>
            </a:pPr>
            <a:r>
              <a:rPr lang="es-ES" sz="2500" dirty="0">
                <a:solidFill>
                  <a:srgbClr val="000000"/>
                </a:solidFill>
                <a:latin typeface="Averia Serif Libre Light" panose="02000603000000000004" pitchFamily="2" charset="0"/>
              </a:rPr>
              <a:t>Lubina  a la espalda</a:t>
            </a:r>
            <a:r>
              <a:rPr lang="en-US" sz="2500" dirty="0">
                <a:solidFill>
                  <a:srgbClr val="000000"/>
                </a:solidFill>
                <a:latin typeface="Averia Serif Libre Light" panose="02000603000000000004" pitchFamily="2" charset="0"/>
              </a:rPr>
              <a:t>​​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732F608-549A-EED9-6527-07AE1BC39657}"/>
              </a:ext>
            </a:extLst>
          </p:cNvPr>
          <p:cNvSpPr txBox="1"/>
          <p:nvPr/>
        </p:nvSpPr>
        <p:spPr>
          <a:xfrm>
            <a:off x="3286919" y="14635905"/>
            <a:ext cx="79713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>
                <a:solidFill>
                  <a:srgbClr val="233532"/>
                </a:solidFill>
                <a:latin typeface="Laviossa Medium" pitchFamily="2" charset="0"/>
              </a:rPr>
              <a:t>Y PARA TERMINAR</a:t>
            </a:r>
          </a:p>
          <a:p>
            <a:r>
              <a:rPr lang="es-ES" sz="2400" dirty="0">
                <a:solidFill>
                  <a:srgbClr val="B4924F"/>
                </a:solidFill>
                <a:latin typeface="Averia Serif Libre Light" panose="02000603000000000004" pitchFamily="2" charset="0"/>
              </a:rPr>
              <a:t>Un plato para cada 4 personas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D0E3D766-A887-0A88-08C1-B351AA638076}"/>
              </a:ext>
            </a:extLst>
          </p:cNvPr>
          <p:cNvSpPr txBox="1"/>
          <p:nvPr/>
        </p:nvSpPr>
        <p:spPr>
          <a:xfrm>
            <a:off x="3286919" y="15878772"/>
            <a:ext cx="8257043" cy="1179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  <a:buNone/>
            </a:pPr>
            <a:r>
              <a:rPr lang="es-ES" sz="2500" dirty="0">
                <a:solidFill>
                  <a:srgbClr val="000000"/>
                </a:solidFill>
                <a:latin typeface="Averia Serif Libre Light" panose="02000603000000000004" pitchFamily="2" charset="0"/>
              </a:rPr>
              <a:t>Tarta de queso</a:t>
            </a:r>
            <a:r>
              <a:rPr lang="en-US" sz="2500" dirty="0">
                <a:solidFill>
                  <a:srgbClr val="000000"/>
                </a:solidFill>
                <a:latin typeface="Averia Serif Libre Light" panose="02000603000000000004" pitchFamily="2" charset="0"/>
              </a:rPr>
              <a:t>​</a:t>
            </a:r>
          </a:p>
          <a:p>
            <a:pPr fontAlgn="base">
              <a:lnSpc>
                <a:spcPct val="150000"/>
              </a:lnSpc>
            </a:pPr>
            <a:r>
              <a:rPr lang="es-ES" sz="2500" dirty="0">
                <a:solidFill>
                  <a:srgbClr val="000000"/>
                </a:solidFill>
                <a:latin typeface="Averia Serif Libre Light" panose="02000603000000000004" pitchFamily="2" charset="0"/>
              </a:rPr>
              <a:t>Hojaldre relleno de crema y nata​</a:t>
            </a:r>
            <a:endParaRPr lang="en-US" sz="2500" dirty="0">
              <a:solidFill>
                <a:srgbClr val="000000"/>
              </a:solidFill>
              <a:latin typeface="Averia Serif Libre Light" panose="02000603000000000004" pitchFamily="2" charset="0"/>
            </a:endParaRP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22525B86-101D-6834-E32C-761D62166948}"/>
              </a:ext>
            </a:extLst>
          </p:cNvPr>
          <p:cNvSpPr txBox="1"/>
          <p:nvPr/>
        </p:nvSpPr>
        <p:spPr>
          <a:xfrm>
            <a:off x="3328805" y="17995002"/>
            <a:ext cx="8257043" cy="602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  <a:buNone/>
            </a:pPr>
            <a:r>
              <a:rPr lang="es-ES" sz="2500" u="sng" dirty="0">
                <a:solidFill>
                  <a:srgbClr val="233532"/>
                </a:solidFill>
                <a:latin typeface="Averia Serif Libre Light" panose="02000603000000000004" pitchFamily="2" charset="0"/>
              </a:rPr>
              <a:t>Incluye aperitivo, pan y café o infusión​</a:t>
            </a:r>
            <a:endParaRPr lang="en-US" sz="2500" u="sng" dirty="0">
              <a:solidFill>
                <a:srgbClr val="233532"/>
              </a:solidFill>
              <a:latin typeface="Averia Serif Libre Light" panose="02000603000000000004" pitchFamily="2" charset="0"/>
            </a:endParaRPr>
          </a:p>
        </p:txBody>
      </p:sp>
      <p:pic>
        <p:nvPicPr>
          <p:cNvPr id="39" name="Imagen 38" descr="Logotipo&#10;&#10;El contenido generado por IA puede ser incorrecto.">
            <a:extLst>
              <a:ext uri="{FF2B5EF4-FFF2-40B4-BE49-F238E27FC236}">
                <a16:creationId xmlns:a16="http://schemas.microsoft.com/office/drawing/2014/main" id="{E239350E-451A-04D8-0CB6-9D2C75B2CB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41244" y="1885642"/>
            <a:ext cx="2220397" cy="2159444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3A25C85C-7FA5-E107-0D25-D25B0E79E7F4}"/>
              </a:ext>
            </a:extLst>
          </p:cNvPr>
          <p:cNvSpPr/>
          <p:nvPr/>
        </p:nvSpPr>
        <p:spPr>
          <a:xfrm>
            <a:off x="2265090" y="5402018"/>
            <a:ext cx="9572261" cy="14843696"/>
          </a:xfrm>
          <a:prstGeom prst="rect">
            <a:avLst/>
          </a:prstGeom>
          <a:noFill/>
          <a:ln w="12700">
            <a:solidFill>
              <a:srgbClr val="22343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8E1E2642-FF8D-A342-46DA-D6763C6417AB}"/>
              </a:ext>
            </a:extLst>
          </p:cNvPr>
          <p:cNvSpPr/>
          <p:nvPr/>
        </p:nvSpPr>
        <p:spPr>
          <a:xfrm>
            <a:off x="2427317" y="5161151"/>
            <a:ext cx="6600889" cy="540153"/>
          </a:xfrm>
          <a:prstGeom prst="rect">
            <a:avLst/>
          </a:prstGeom>
          <a:solidFill>
            <a:srgbClr val="F5F5F5"/>
          </a:solidFill>
          <a:ln>
            <a:noFill/>
          </a:ln>
          <a:effectLst>
            <a:softEdge rad="59126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80CAE5A-130C-FFCD-978C-E84686BBBC9E}"/>
              </a:ext>
            </a:extLst>
          </p:cNvPr>
          <p:cNvSpPr txBox="1"/>
          <p:nvPr/>
        </p:nvSpPr>
        <p:spPr>
          <a:xfrm>
            <a:off x="2265090" y="4376321"/>
            <a:ext cx="67631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solidFill>
                  <a:srgbClr val="233532"/>
                </a:solidFill>
                <a:latin typeface="Laviossa Medium" pitchFamily="2" charset="0"/>
              </a:rPr>
              <a:t>TAYUELO</a:t>
            </a:r>
            <a:endParaRPr lang="es-ES" sz="4000" dirty="0">
              <a:solidFill>
                <a:srgbClr val="233532"/>
              </a:solidFill>
              <a:latin typeface="Laviossa Medium" pitchFamily="2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8C884ADC-6E16-A857-034C-8749F602AFFB}"/>
              </a:ext>
            </a:extLst>
          </p:cNvPr>
          <p:cNvSpPr/>
          <p:nvPr/>
        </p:nvSpPr>
        <p:spPr>
          <a:xfrm>
            <a:off x="7457325" y="19818428"/>
            <a:ext cx="3800982" cy="582093"/>
          </a:xfrm>
          <a:prstGeom prst="rect">
            <a:avLst/>
          </a:prstGeom>
          <a:solidFill>
            <a:srgbClr val="EFEFEF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206F98C8-5965-B6BC-2EAE-F7FCB7F9E6B6}"/>
              </a:ext>
            </a:extLst>
          </p:cNvPr>
          <p:cNvSpPr txBox="1"/>
          <p:nvPr/>
        </p:nvSpPr>
        <p:spPr>
          <a:xfrm>
            <a:off x="8560976" y="19635019"/>
            <a:ext cx="19843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solidFill>
                  <a:srgbClr val="233532"/>
                </a:solidFill>
                <a:latin typeface="Laviossa Medium" pitchFamily="2" charset="0"/>
              </a:rPr>
              <a:t>48</a:t>
            </a:r>
            <a:r>
              <a:rPr lang="es-ES" sz="3600" dirty="0">
                <a:solidFill>
                  <a:srgbClr val="233532"/>
                </a:solidFill>
                <a:latin typeface="Laviossa Medium" pitchFamily="2" charset="0"/>
              </a:rPr>
              <a:t>€</a:t>
            </a:r>
            <a:endParaRPr lang="es-ES" sz="2000" dirty="0">
              <a:solidFill>
                <a:srgbClr val="233532"/>
              </a:solidFill>
              <a:latin typeface="Laviossa Medium" pitchFamily="2" charset="0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B1848784-D295-0CDF-9CCB-EF932DE72AC4}"/>
              </a:ext>
            </a:extLst>
          </p:cNvPr>
          <p:cNvSpPr/>
          <p:nvPr/>
        </p:nvSpPr>
        <p:spPr>
          <a:xfrm>
            <a:off x="7457325" y="19424662"/>
            <a:ext cx="3800981" cy="2414612"/>
          </a:xfrm>
          <a:prstGeom prst="rect">
            <a:avLst/>
          </a:prstGeom>
          <a:noFill/>
          <a:ln w="12700">
            <a:solidFill>
              <a:srgbClr val="22343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7658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B015F7-58D3-B9AD-2D45-649E8BCAFA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C2959691-E0C4-1366-BA34-EF3AE8E9CF96}"/>
              </a:ext>
            </a:extLst>
          </p:cNvPr>
          <p:cNvSpPr/>
          <p:nvPr/>
        </p:nvSpPr>
        <p:spPr>
          <a:xfrm>
            <a:off x="3189766" y="4940782"/>
            <a:ext cx="7825563" cy="510362"/>
          </a:xfrm>
          <a:prstGeom prst="rect">
            <a:avLst/>
          </a:prstGeom>
          <a:solidFill>
            <a:srgbClr val="F5F5F5"/>
          </a:solidFill>
          <a:ln>
            <a:noFill/>
          </a:ln>
          <a:effectLst>
            <a:softEdge rad="59126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1613688-1DD1-62D7-74DB-2DDB907DC6FB}"/>
              </a:ext>
            </a:extLst>
          </p:cNvPr>
          <p:cNvSpPr txBox="1"/>
          <p:nvPr/>
        </p:nvSpPr>
        <p:spPr>
          <a:xfrm>
            <a:off x="3522690" y="3847515"/>
            <a:ext cx="83146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dirty="0">
                <a:solidFill>
                  <a:srgbClr val="233532"/>
                </a:solidFill>
                <a:latin typeface="Laviossa Medium" pitchFamily="2" charset="0"/>
              </a:rPr>
              <a:t>MENÚ</a:t>
            </a:r>
            <a:endParaRPr lang="es-ES" dirty="0">
              <a:solidFill>
                <a:srgbClr val="233532"/>
              </a:solidFill>
              <a:latin typeface="Laviossa Medium" pitchFamily="2" charset="0"/>
            </a:endParaRP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6D10B2E6-3967-FF62-9CD2-B04A236D37AA}"/>
              </a:ext>
            </a:extLst>
          </p:cNvPr>
          <p:cNvCxnSpPr>
            <a:cxnSpLocks/>
          </p:cNvCxnSpPr>
          <p:nvPr/>
        </p:nvCxnSpPr>
        <p:spPr>
          <a:xfrm>
            <a:off x="2265090" y="2263522"/>
            <a:ext cx="9558312" cy="0"/>
          </a:xfrm>
          <a:prstGeom prst="line">
            <a:avLst/>
          </a:prstGeom>
          <a:ln w="12700">
            <a:solidFill>
              <a:srgbClr val="23353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DD3B930B-2A66-6FFD-9242-FE4499032B00}"/>
              </a:ext>
            </a:extLst>
          </p:cNvPr>
          <p:cNvCxnSpPr>
            <a:cxnSpLocks/>
          </p:cNvCxnSpPr>
          <p:nvPr/>
        </p:nvCxnSpPr>
        <p:spPr>
          <a:xfrm>
            <a:off x="2265090" y="1889170"/>
            <a:ext cx="9558312" cy="0"/>
          </a:xfrm>
          <a:prstGeom prst="line">
            <a:avLst/>
          </a:prstGeom>
          <a:ln w="12700">
            <a:solidFill>
              <a:srgbClr val="23353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E8693C45-2E5A-60BB-ADF4-A9F7E6D78D33}"/>
              </a:ext>
            </a:extLst>
          </p:cNvPr>
          <p:cNvCxnSpPr>
            <a:cxnSpLocks/>
          </p:cNvCxnSpPr>
          <p:nvPr/>
        </p:nvCxnSpPr>
        <p:spPr>
          <a:xfrm>
            <a:off x="2265090" y="1520956"/>
            <a:ext cx="9558312" cy="0"/>
          </a:xfrm>
          <a:prstGeom prst="line">
            <a:avLst/>
          </a:prstGeom>
          <a:ln w="12700">
            <a:solidFill>
              <a:srgbClr val="23353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F2CDD1FA-4416-9BB6-63C5-E6E58AFB3A4E}"/>
              </a:ext>
            </a:extLst>
          </p:cNvPr>
          <p:cNvCxnSpPr>
            <a:cxnSpLocks/>
          </p:cNvCxnSpPr>
          <p:nvPr/>
        </p:nvCxnSpPr>
        <p:spPr>
          <a:xfrm>
            <a:off x="5965552" y="1517887"/>
            <a:ext cx="0" cy="371283"/>
          </a:xfrm>
          <a:prstGeom prst="line">
            <a:avLst/>
          </a:prstGeom>
          <a:ln w="12700">
            <a:solidFill>
              <a:srgbClr val="23353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CuadroTexto 20">
            <a:extLst>
              <a:ext uri="{FF2B5EF4-FFF2-40B4-BE49-F238E27FC236}">
                <a16:creationId xmlns:a16="http://schemas.microsoft.com/office/drawing/2014/main" id="{306DBE12-19DD-17E1-1C4C-E39DB0101215}"/>
              </a:ext>
            </a:extLst>
          </p:cNvPr>
          <p:cNvSpPr txBox="1"/>
          <p:nvPr/>
        </p:nvSpPr>
        <p:spPr>
          <a:xfrm>
            <a:off x="2265090" y="1580055"/>
            <a:ext cx="2118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solidFill>
                  <a:srgbClr val="233532"/>
                </a:solidFill>
                <a:latin typeface="Laviossa Medium" pitchFamily="2" charset="0"/>
              </a:rPr>
              <a:t>FOUCINA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4187049A-8112-5F0E-E254-6D77414C40D4}"/>
              </a:ext>
            </a:extLst>
          </p:cNvPr>
          <p:cNvSpPr txBox="1"/>
          <p:nvPr/>
        </p:nvSpPr>
        <p:spPr>
          <a:xfrm>
            <a:off x="2265090" y="1950142"/>
            <a:ext cx="29554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solidFill>
                  <a:srgbClr val="233532"/>
                </a:solidFill>
                <a:latin typeface="Laviossa Medium" pitchFamily="2" charset="0"/>
              </a:rPr>
              <a:t>MENÚ ESPECIAL PARA GRUPOS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6B70E146-0027-C838-8910-8F3C0564A34B}"/>
              </a:ext>
            </a:extLst>
          </p:cNvPr>
          <p:cNvSpPr txBox="1"/>
          <p:nvPr/>
        </p:nvSpPr>
        <p:spPr>
          <a:xfrm>
            <a:off x="9943764" y="1564800"/>
            <a:ext cx="16001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solidFill>
                  <a:srgbClr val="233532"/>
                </a:solidFill>
                <a:latin typeface="Laviossa Medium" pitchFamily="2" charset="0"/>
              </a:rPr>
              <a:t>CASA CAMPO</a:t>
            </a:r>
          </a:p>
        </p:txBody>
      </p:sp>
      <p:pic>
        <p:nvPicPr>
          <p:cNvPr id="25" name="Imagen 24" descr="Logotipo&#10;&#10;El contenido generado por IA puede ser incorrecto.">
            <a:extLst>
              <a:ext uri="{FF2B5EF4-FFF2-40B4-BE49-F238E27FC236}">
                <a16:creationId xmlns:a16="http://schemas.microsoft.com/office/drawing/2014/main" id="{E2E84AE7-AD42-BFC4-FEEC-0550873C09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5882" y="1434903"/>
            <a:ext cx="1914829" cy="562038"/>
          </a:xfrm>
          <a:prstGeom prst="rect">
            <a:avLst/>
          </a:prstGeom>
        </p:spPr>
      </p:pic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BFDE369C-3C7E-71DF-2CAF-A9B7747EA552}"/>
              </a:ext>
            </a:extLst>
          </p:cNvPr>
          <p:cNvCxnSpPr>
            <a:cxnSpLocks/>
          </p:cNvCxnSpPr>
          <p:nvPr/>
        </p:nvCxnSpPr>
        <p:spPr>
          <a:xfrm>
            <a:off x="9365977" y="1517887"/>
            <a:ext cx="0" cy="371283"/>
          </a:xfrm>
          <a:prstGeom prst="line">
            <a:avLst/>
          </a:prstGeom>
          <a:ln w="12700">
            <a:solidFill>
              <a:srgbClr val="23353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CuadroTexto 28">
            <a:extLst>
              <a:ext uri="{FF2B5EF4-FFF2-40B4-BE49-F238E27FC236}">
                <a16:creationId xmlns:a16="http://schemas.microsoft.com/office/drawing/2014/main" id="{B9BD1CF6-5C1D-8454-AFD7-3EA7EF4D35B1}"/>
              </a:ext>
            </a:extLst>
          </p:cNvPr>
          <p:cNvSpPr txBox="1"/>
          <p:nvPr/>
        </p:nvSpPr>
        <p:spPr>
          <a:xfrm>
            <a:off x="3328805" y="6594010"/>
            <a:ext cx="58743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>
                <a:solidFill>
                  <a:srgbClr val="233532"/>
                </a:solidFill>
                <a:latin typeface="Laviossa Medium" pitchFamily="2" charset="0"/>
              </a:rPr>
              <a:t>PARA EMPEZAR</a:t>
            </a:r>
          </a:p>
          <a:p>
            <a:r>
              <a:rPr lang="es-ES" sz="2400" dirty="0">
                <a:solidFill>
                  <a:srgbClr val="B4924F"/>
                </a:solidFill>
                <a:latin typeface="Averia Serif Libre Light" panose="02000603000000000004" pitchFamily="2" charset="0"/>
              </a:rPr>
              <a:t>Un plato para cada 4 personas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FEF3D665-BE69-BE5D-AA59-1408BD968013}"/>
              </a:ext>
            </a:extLst>
          </p:cNvPr>
          <p:cNvSpPr txBox="1"/>
          <p:nvPr/>
        </p:nvSpPr>
        <p:spPr>
          <a:xfrm>
            <a:off x="3272730" y="7892309"/>
            <a:ext cx="8257043" cy="2911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  <a:buNone/>
            </a:pPr>
            <a:r>
              <a:rPr lang="es-ES" sz="2500" dirty="0">
                <a:solidFill>
                  <a:srgbClr val="000000"/>
                </a:solidFill>
                <a:latin typeface="Averia Serif Libre Light" panose="02000603000000000004" pitchFamily="2" charset="0"/>
              </a:rPr>
              <a:t>Jamón de ibérico de bellota con pan y tomate</a:t>
            </a:r>
            <a:r>
              <a:rPr lang="en-US" sz="2500" dirty="0">
                <a:solidFill>
                  <a:srgbClr val="000000"/>
                </a:solidFill>
                <a:latin typeface="Averia Serif Libre Light" panose="02000603000000000004" pitchFamily="2" charset="0"/>
              </a:rPr>
              <a:t>​</a:t>
            </a:r>
          </a:p>
          <a:p>
            <a:pPr fontAlgn="base">
              <a:lnSpc>
                <a:spcPct val="150000"/>
              </a:lnSpc>
              <a:buNone/>
            </a:pPr>
            <a:r>
              <a:rPr lang="es-ES" sz="2500" dirty="0">
                <a:solidFill>
                  <a:srgbClr val="000000"/>
                </a:solidFill>
                <a:latin typeface="Averia Serif Libre Light" panose="02000603000000000004" pitchFamily="2" charset="0"/>
              </a:rPr>
              <a:t>Pastel de Cabracho con dos Salsas​</a:t>
            </a:r>
          </a:p>
          <a:p>
            <a:pPr fontAlgn="base">
              <a:lnSpc>
                <a:spcPct val="150000"/>
              </a:lnSpc>
              <a:buNone/>
            </a:pPr>
            <a:r>
              <a:rPr lang="es-ES" sz="2500" dirty="0">
                <a:solidFill>
                  <a:srgbClr val="000000"/>
                </a:solidFill>
                <a:latin typeface="Averia Serif Libre Light" panose="02000603000000000004" pitchFamily="2" charset="0"/>
              </a:rPr>
              <a:t>Ensaladilla rusa ¡la nuestra!</a:t>
            </a:r>
            <a:r>
              <a:rPr lang="en-US" sz="2500" dirty="0">
                <a:solidFill>
                  <a:srgbClr val="000000"/>
                </a:solidFill>
                <a:latin typeface="Averia Serif Libre Light" panose="02000603000000000004" pitchFamily="2" charset="0"/>
              </a:rPr>
              <a:t>​</a:t>
            </a:r>
          </a:p>
          <a:p>
            <a:pPr fontAlgn="base">
              <a:lnSpc>
                <a:spcPct val="150000"/>
              </a:lnSpc>
              <a:buNone/>
            </a:pPr>
            <a:r>
              <a:rPr lang="es-ES" sz="2500" dirty="0">
                <a:solidFill>
                  <a:srgbClr val="000000"/>
                </a:solidFill>
                <a:latin typeface="Averia Serif Libre Light" panose="02000603000000000004" pitchFamily="2" charset="0"/>
              </a:rPr>
              <a:t>Croquetas caseras de jamón</a:t>
            </a:r>
            <a:r>
              <a:rPr lang="en-US" sz="2500" dirty="0">
                <a:solidFill>
                  <a:srgbClr val="000000"/>
                </a:solidFill>
                <a:latin typeface="Averia Serif Libre Light" panose="02000603000000000004" pitchFamily="2" charset="0"/>
              </a:rPr>
              <a:t>​</a:t>
            </a:r>
          </a:p>
          <a:p>
            <a:pPr fontAlgn="base">
              <a:lnSpc>
                <a:spcPct val="150000"/>
              </a:lnSpc>
            </a:pPr>
            <a:r>
              <a:rPr lang="es-ES" sz="2500" dirty="0">
                <a:solidFill>
                  <a:srgbClr val="000000"/>
                </a:solidFill>
                <a:latin typeface="Averia Serif Libre Light" panose="02000603000000000004" pitchFamily="2" charset="0"/>
              </a:rPr>
              <a:t>Patatas </a:t>
            </a:r>
            <a:r>
              <a:rPr lang="es-ES" sz="2500" dirty="0" err="1">
                <a:solidFill>
                  <a:srgbClr val="000000"/>
                </a:solidFill>
                <a:latin typeface="Averia Serif Libre Light" panose="02000603000000000004" pitchFamily="2" charset="0"/>
              </a:rPr>
              <a:t>revolconas</a:t>
            </a:r>
            <a:r>
              <a:rPr lang="es-ES" sz="2500" dirty="0">
                <a:solidFill>
                  <a:srgbClr val="000000"/>
                </a:solidFill>
                <a:latin typeface="Averia Serif Libre Light" panose="02000603000000000004" pitchFamily="2" charset="0"/>
              </a:rPr>
              <a:t> con torreznos y huevos</a:t>
            </a:r>
            <a:r>
              <a:rPr lang="en-US" sz="2500" dirty="0">
                <a:solidFill>
                  <a:srgbClr val="000000"/>
                </a:solidFill>
                <a:latin typeface="Averia Serif Libre Light" panose="02000603000000000004" pitchFamily="2" charset="0"/>
              </a:rPr>
              <a:t>​</a:t>
            </a:r>
            <a:endParaRPr lang="en-US" sz="2500" dirty="0">
              <a:solidFill>
                <a:srgbClr val="000000"/>
              </a:solidFill>
              <a:effectLst/>
              <a:latin typeface="Averia Serif Libre Light" panose="02000603000000000004" pitchFamily="2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1FED955A-0607-14CC-493E-47BA5C508676}"/>
              </a:ext>
            </a:extLst>
          </p:cNvPr>
          <p:cNvSpPr txBox="1"/>
          <p:nvPr/>
        </p:nvSpPr>
        <p:spPr>
          <a:xfrm>
            <a:off x="7167880" y="20650682"/>
            <a:ext cx="4417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solidFill>
                  <a:srgbClr val="233532"/>
                </a:solidFill>
                <a:latin typeface="Laviossa Medium" pitchFamily="2" charset="0"/>
              </a:rPr>
              <a:t>Precio por persona</a:t>
            </a:r>
            <a:endParaRPr lang="es-ES" sz="800" dirty="0">
              <a:solidFill>
                <a:srgbClr val="233532"/>
              </a:solidFill>
              <a:latin typeface="Laviossa Medium" pitchFamily="2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BCEA3C21-B785-251F-4B4B-3F66A7B442EB}"/>
              </a:ext>
            </a:extLst>
          </p:cNvPr>
          <p:cNvSpPr txBox="1"/>
          <p:nvPr/>
        </p:nvSpPr>
        <p:spPr>
          <a:xfrm>
            <a:off x="7231675" y="21044768"/>
            <a:ext cx="4417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solidFill>
                  <a:srgbClr val="233532"/>
                </a:solidFill>
                <a:latin typeface="Laviossa Medium" pitchFamily="2" charset="0"/>
              </a:rPr>
              <a:t>IVA Incluido</a:t>
            </a:r>
            <a:endParaRPr lang="es-ES" sz="800" dirty="0">
              <a:solidFill>
                <a:srgbClr val="233532"/>
              </a:solidFill>
              <a:latin typeface="Laviossa Medium" pitchFamily="2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C99818DB-BBE3-C86F-C4CC-52BCA86CA020}"/>
              </a:ext>
            </a:extLst>
          </p:cNvPr>
          <p:cNvSpPr txBox="1"/>
          <p:nvPr/>
        </p:nvSpPr>
        <p:spPr>
          <a:xfrm>
            <a:off x="3270208" y="11633593"/>
            <a:ext cx="79713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>
                <a:solidFill>
                  <a:srgbClr val="233532"/>
                </a:solidFill>
                <a:latin typeface="Laviossa Medium" pitchFamily="2" charset="0"/>
              </a:rPr>
              <a:t>PLATO PRINCIPAL</a:t>
            </a:r>
          </a:p>
          <a:p>
            <a:r>
              <a:rPr lang="es-ES" sz="2400" dirty="0">
                <a:solidFill>
                  <a:srgbClr val="B4924F"/>
                </a:solidFill>
                <a:latin typeface="Averia Serif Libre Light" panose="02000603000000000004" pitchFamily="2" charset="0"/>
              </a:rPr>
              <a:t>A elegir entre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490AE0E7-4594-9360-BD71-6DD1DE961BB4}"/>
              </a:ext>
            </a:extLst>
          </p:cNvPr>
          <p:cNvSpPr txBox="1"/>
          <p:nvPr/>
        </p:nvSpPr>
        <p:spPr>
          <a:xfrm>
            <a:off x="3270208" y="12883539"/>
            <a:ext cx="8257043" cy="1756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  <a:buNone/>
            </a:pPr>
            <a:r>
              <a:rPr lang="es-ES" sz="2500" dirty="0">
                <a:solidFill>
                  <a:srgbClr val="000000"/>
                </a:solidFill>
                <a:latin typeface="Averia Serif Libre Light" panose="02000603000000000004" pitchFamily="2" charset="0"/>
              </a:rPr>
              <a:t>Merluza Urogallo con langostinos y salsa mediterránea​</a:t>
            </a:r>
          </a:p>
          <a:p>
            <a:pPr fontAlgn="base">
              <a:lnSpc>
                <a:spcPct val="150000"/>
              </a:lnSpc>
              <a:buNone/>
            </a:pPr>
            <a:r>
              <a:rPr lang="es-ES" sz="2500" dirty="0">
                <a:solidFill>
                  <a:srgbClr val="000000"/>
                </a:solidFill>
                <a:latin typeface="Averia Serif Libre Light" panose="02000603000000000004" pitchFamily="2" charset="0"/>
              </a:rPr>
              <a:t>o​</a:t>
            </a:r>
          </a:p>
          <a:p>
            <a:pPr fontAlgn="base">
              <a:lnSpc>
                <a:spcPct val="150000"/>
              </a:lnSpc>
              <a:buNone/>
            </a:pPr>
            <a:r>
              <a:rPr lang="es-ES" sz="2500" dirty="0">
                <a:solidFill>
                  <a:srgbClr val="000000"/>
                </a:solidFill>
                <a:latin typeface="Averia Serif Libre Light" panose="02000603000000000004" pitchFamily="2" charset="0"/>
              </a:rPr>
              <a:t>Solomillo de vaca a la parrilla</a:t>
            </a:r>
            <a:r>
              <a:rPr lang="en-US" sz="2500" dirty="0">
                <a:solidFill>
                  <a:srgbClr val="000000"/>
                </a:solidFill>
                <a:latin typeface="Averia Serif Libre Light" panose="02000603000000000004" pitchFamily="2" charset="0"/>
              </a:rPr>
              <a:t>​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5C38350-B0F6-6E95-6A19-121784A6471B}"/>
              </a:ext>
            </a:extLst>
          </p:cNvPr>
          <p:cNvSpPr txBox="1"/>
          <p:nvPr/>
        </p:nvSpPr>
        <p:spPr>
          <a:xfrm>
            <a:off x="3286919" y="15385601"/>
            <a:ext cx="79713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>
                <a:solidFill>
                  <a:srgbClr val="233532"/>
                </a:solidFill>
                <a:latin typeface="Laviossa Medium" pitchFamily="2" charset="0"/>
              </a:rPr>
              <a:t>Y PARA TERMINAR</a:t>
            </a:r>
          </a:p>
          <a:p>
            <a:r>
              <a:rPr lang="es-ES" sz="2400" dirty="0">
                <a:solidFill>
                  <a:srgbClr val="B4924F"/>
                </a:solidFill>
                <a:latin typeface="Averia Serif Libre Light" panose="02000603000000000004" pitchFamily="2" charset="0"/>
              </a:rPr>
              <a:t>Un plato para cada 4 personas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379E11B2-B8B1-D25E-83B0-FC8C5155AE66}"/>
              </a:ext>
            </a:extLst>
          </p:cNvPr>
          <p:cNvSpPr txBox="1"/>
          <p:nvPr/>
        </p:nvSpPr>
        <p:spPr>
          <a:xfrm>
            <a:off x="3286919" y="16628468"/>
            <a:ext cx="8257043" cy="603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  <a:buNone/>
            </a:pPr>
            <a:r>
              <a:rPr lang="es-ES" sz="2500" dirty="0">
                <a:solidFill>
                  <a:srgbClr val="000000"/>
                </a:solidFill>
                <a:latin typeface="Averia Serif Libre Light" panose="02000603000000000004" pitchFamily="2" charset="0"/>
              </a:rPr>
              <a:t>Surtido de postres de la casa</a:t>
            </a:r>
            <a:endParaRPr lang="en-US" sz="2500" dirty="0">
              <a:solidFill>
                <a:srgbClr val="000000"/>
              </a:solidFill>
              <a:latin typeface="Averia Serif Libre Light" panose="02000603000000000004" pitchFamily="2" charset="0"/>
            </a:endParaRP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C0653526-DE4A-87B8-F0EA-01C49C2DDF89}"/>
              </a:ext>
            </a:extLst>
          </p:cNvPr>
          <p:cNvSpPr txBox="1"/>
          <p:nvPr/>
        </p:nvSpPr>
        <p:spPr>
          <a:xfrm>
            <a:off x="3328805" y="17995002"/>
            <a:ext cx="8257043" cy="602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  <a:buNone/>
            </a:pPr>
            <a:r>
              <a:rPr lang="es-ES" sz="2500" u="sng" dirty="0">
                <a:solidFill>
                  <a:srgbClr val="233532"/>
                </a:solidFill>
                <a:latin typeface="Averia Serif Libre Light" panose="02000603000000000004" pitchFamily="2" charset="0"/>
              </a:rPr>
              <a:t>Incluye aperitivo, pan y café o infusión​</a:t>
            </a:r>
            <a:endParaRPr lang="en-US" sz="2500" u="sng" dirty="0">
              <a:solidFill>
                <a:srgbClr val="233532"/>
              </a:solidFill>
              <a:latin typeface="Averia Serif Libre Light" panose="02000603000000000004" pitchFamily="2" charset="0"/>
            </a:endParaRPr>
          </a:p>
        </p:txBody>
      </p:sp>
      <p:pic>
        <p:nvPicPr>
          <p:cNvPr id="39" name="Imagen 38" descr="Logotipo&#10;&#10;El contenido generado por IA puede ser incorrecto.">
            <a:extLst>
              <a:ext uri="{FF2B5EF4-FFF2-40B4-BE49-F238E27FC236}">
                <a16:creationId xmlns:a16="http://schemas.microsoft.com/office/drawing/2014/main" id="{A6E96F8B-31C0-0EF5-709C-193543A163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41244" y="1885642"/>
            <a:ext cx="2220397" cy="2159444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7D882208-F302-2A2E-BD54-53C414504341}"/>
              </a:ext>
            </a:extLst>
          </p:cNvPr>
          <p:cNvSpPr/>
          <p:nvPr/>
        </p:nvSpPr>
        <p:spPr>
          <a:xfrm>
            <a:off x="2265090" y="5402018"/>
            <a:ext cx="9572261" cy="14843696"/>
          </a:xfrm>
          <a:prstGeom prst="rect">
            <a:avLst/>
          </a:prstGeom>
          <a:noFill/>
          <a:ln w="12700">
            <a:solidFill>
              <a:srgbClr val="22343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AD4D6690-1436-4382-2783-7BE5196A63B5}"/>
              </a:ext>
            </a:extLst>
          </p:cNvPr>
          <p:cNvSpPr/>
          <p:nvPr/>
        </p:nvSpPr>
        <p:spPr>
          <a:xfrm>
            <a:off x="2427317" y="5161151"/>
            <a:ext cx="6600889" cy="540153"/>
          </a:xfrm>
          <a:prstGeom prst="rect">
            <a:avLst/>
          </a:prstGeom>
          <a:solidFill>
            <a:srgbClr val="F5F5F5"/>
          </a:solidFill>
          <a:ln>
            <a:noFill/>
          </a:ln>
          <a:effectLst>
            <a:softEdge rad="59126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25C7BED-DFFE-E92A-2D6F-EC8A9B8EDF26}"/>
              </a:ext>
            </a:extLst>
          </p:cNvPr>
          <p:cNvSpPr txBox="1"/>
          <p:nvPr/>
        </p:nvSpPr>
        <p:spPr>
          <a:xfrm>
            <a:off x="2265090" y="4376321"/>
            <a:ext cx="67631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solidFill>
                  <a:srgbClr val="233532"/>
                </a:solidFill>
                <a:latin typeface="Laviossa Medium" pitchFamily="2" charset="0"/>
              </a:rPr>
              <a:t>FOUCINA</a:t>
            </a:r>
            <a:endParaRPr lang="es-ES" sz="4000" dirty="0">
              <a:solidFill>
                <a:srgbClr val="233532"/>
              </a:solidFill>
              <a:latin typeface="Laviossa Medium" pitchFamily="2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17BBEECC-3C6D-3DF8-6DF0-6847FA1C0965}"/>
              </a:ext>
            </a:extLst>
          </p:cNvPr>
          <p:cNvSpPr/>
          <p:nvPr/>
        </p:nvSpPr>
        <p:spPr>
          <a:xfrm>
            <a:off x="7457325" y="19818428"/>
            <a:ext cx="3800982" cy="582093"/>
          </a:xfrm>
          <a:prstGeom prst="rect">
            <a:avLst/>
          </a:prstGeom>
          <a:solidFill>
            <a:srgbClr val="F0F0F0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F1A41317-1407-4F17-1F00-2361D793CE49}"/>
              </a:ext>
            </a:extLst>
          </p:cNvPr>
          <p:cNvSpPr txBox="1"/>
          <p:nvPr/>
        </p:nvSpPr>
        <p:spPr>
          <a:xfrm>
            <a:off x="7816094" y="19643516"/>
            <a:ext cx="30834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solidFill>
                  <a:srgbClr val="233532"/>
                </a:solidFill>
                <a:latin typeface="Laviossa Medium" pitchFamily="2" charset="0"/>
              </a:rPr>
              <a:t>54,80</a:t>
            </a:r>
            <a:r>
              <a:rPr lang="es-ES" sz="3600" dirty="0">
                <a:solidFill>
                  <a:srgbClr val="233532"/>
                </a:solidFill>
                <a:latin typeface="Laviossa Medium" pitchFamily="2" charset="0"/>
              </a:rPr>
              <a:t>€</a:t>
            </a:r>
            <a:endParaRPr lang="es-ES" sz="2000" dirty="0">
              <a:solidFill>
                <a:srgbClr val="233532"/>
              </a:solidFill>
              <a:latin typeface="Laviossa Medium" pitchFamily="2" charset="0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98C0C4AE-1E73-2D89-AE3C-126581689A46}"/>
              </a:ext>
            </a:extLst>
          </p:cNvPr>
          <p:cNvSpPr/>
          <p:nvPr/>
        </p:nvSpPr>
        <p:spPr>
          <a:xfrm>
            <a:off x="7457325" y="19424662"/>
            <a:ext cx="3800981" cy="2414612"/>
          </a:xfrm>
          <a:prstGeom prst="rect">
            <a:avLst/>
          </a:prstGeom>
          <a:noFill/>
          <a:ln w="12700">
            <a:solidFill>
              <a:srgbClr val="22343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4907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9A36E11-0C55-6203-E79D-D01C95A913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281DD40E-E66D-E2A5-3885-C73B34039798}"/>
              </a:ext>
            </a:extLst>
          </p:cNvPr>
          <p:cNvSpPr/>
          <p:nvPr/>
        </p:nvSpPr>
        <p:spPr>
          <a:xfrm>
            <a:off x="1799143" y="10025233"/>
            <a:ext cx="10376816" cy="5076834"/>
          </a:xfrm>
          <a:prstGeom prst="rect">
            <a:avLst/>
          </a:prstGeom>
          <a:noFill/>
          <a:ln w="12700">
            <a:solidFill>
              <a:srgbClr val="22343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3ABF0BE1-2FAB-4ECD-E3D7-BDD66DA196EC}"/>
              </a:ext>
            </a:extLst>
          </p:cNvPr>
          <p:cNvSpPr/>
          <p:nvPr/>
        </p:nvSpPr>
        <p:spPr>
          <a:xfrm>
            <a:off x="3158547" y="9673401"/>
            <a:ext cx="7677387" cy="590205"/>
          </a:xfrm>
          <a:prstGeom prst="rect">
            <a:avLst/>
          </a:prstGeom>
          <a:solidFill>
            <a:srgbClr val="F5F5F5"/>
          </a:solidFill>
          <a:ln>
            <a:noFill/>
          </a:ln>
          <a:effectLst>
            <a:softEdge rad="59126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DB669D3-337E-E161-9285-4A2CE843A70B}"/>
              </a:ext>
            </a:extLst>
          </p:cNvPr>
          <p:cNvSpPr txBox="1"/>
          <p:nvPr/>
        </p:nvSpPr>
        <p:spPr>
          <a:xfrm>
            <a:off x="2073705" y="3689692"/>
            <a:ext cx="83146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dirty="0">
                <a:solidFill>
                  <a:srgbClr val="233532"/>
                </a:solidFill>
                <a:latin typeface="Laviossa Medium" pitchFamily="2" charset="0"/>
              </a:rPr>
              <a:t>DEL SERVICIO</a:t>
            </a:r>
            <a:endParaRPr lang="es-ES" dirty="0">
              <a:solidFill>
                <a:srgbClr val="233532"/>
              </a:solidFill>
              <a:latin typeface="Laviossa Medium" pitchFamily="2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1D2691C-C638-0FB0-9732-BFC9CF5BD9B7}"/>
              </a:ext>
            </a:extLst>
          </p:cNvPr>
          <p:cNvSpPr txBox="1"/>
          <p:nvPr/>
        </p:nvSpPr>
        <p:spPr>
          <a:xfrm>
            <a:off x="673768" y="2406123"/>
            <a:ext cx="105670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solidFill>
                  <a:srgbClr val="233532"/>
                </a:solidFill>
                <a:latin typeface="Laviossa Medium" pitchFamily="2" charset="0"/>
              </a:rPr>
              <a:t>CONDICIONES</a:t>
            </a:r>
            <a:endParaRPr lang="es-ES" sz="4000" dirty="0">
              <a:solidFill>
                <a:srgbClr val="233532"/>
              </a:solidFill>
              <a:latin typeface="Laviossa Medium" pitchFamily="2" charset="0"/>
            </a:endParaRP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E02A3B2F-D2F2-664B-DF78-DA271C07F0B8}"/>
              </a:ext>
            </a:extLst>
          </p:cNvPr>
          <p:cNvCxnSpPr>
            <a:cxnSpLocks/>
          </p:cNvCxnSpPr>
          <p:nvPr/>
        </p:nvCxnSpPr>
        <p:spPr>
          <a:xfrm>
            <a:off x="2073705" y="1635296"/>
            <a:ext cx="9558312" cy="0"/>
          </a:xfrm>
          <a:prstGeom prst="line">
            <a:avLst/>
          </a:prstGeom>
          <a:ln w="12700">
            <a:solidFill>
              <a:srgbClr val="23353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712DEF67-B49B-DD1F-D388-F8F0F1869085}"/>
              </a:ext>
            </a:extLst>
          </p:cNvPr>
          <p:cNvCxnSpPr>
            <a:cxnSpLocks/>
          </p:cNvCxnSpPr>
          <p:nvPr/>
        </p:nvCxnSpPr>
        <p:spPr>
          <a:xfrm>
            <a:off x="2073705" y="1260944"/>
            <a:ext cx="9558312" cy="0"/>
          </a:xfrm>
          <a:prstGeom prst="line">
            <a:avLst/>
          </a:prstGeom>
          <a:ln w="12700">
            <a:solidFill>
              <a:srgbClr val="23353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uadroTexto 21">
            <a:extLst>
              <a:ext uri="{FF2B5EF4-FFF2-40B4-BE49-F238E27FC236}">
                <a16:creationId xmlns:a16="http://schemas.microsoft.com/office/drawing/2014/main" id="{945D31AF-D900-DB48-A40D-1042F01C0DFD}"/>
              </a:ext>
            </a:extLst>
          </p:cNvPr>
          <p:cNvSpPr txBox="1"/>
          <p:nvPr/>
        </p:nvSpPr>
        <p:spPr>
          <a:xfrm>
            <a:off x="8676524" y="1321916"/>
            <a:ext cx="29554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200" dirty="0">
                <a:solidFill>
                  <a:srgbClr val="233532"/>
                </a:solidFill>
                <a:latin typeface="Laviossa Medium" pitchFamily="2" charset="0"/>
              </a:rPr>
              <a:t>CONDICIONES DEL SERVICIO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3419C577-ADB4-BABB-9457-464FB5685B96}"/>
              </a:ext>
            </a:extLst>
          </p:cNvPr>
          <p:cNvSpPr txBox="1"/>
          <p:nvPr/>
        </p:nvSpPr>
        <p:spPr>
          <a:xfrm>
            <a:off x="2073705" y="5250743"/>
            <a:ext cx="955831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s-ES" sz="2500" dirty="0">
                <a:solidFill>
                  <a:srgbClr val="000000"/>
                </a:solidFill>
                <a:latin typeface="Averia Serif Libre Light" panose="02000603000000000004" pitchFamily="2" charset="0"/>
              </a:rPr>
              <a:t>Para realizar la reserva será necesario el abono de una señal de 150€, que será descontada del total de la factura al finalizar el evento.​</a:t>
            </a:r>
          </a:p>
          <a:p>
            <a:pPr fontAlgn="base"/>
            <a:endParaRPr lang="es-ES" sz="2500" dirty="0">
              <a:solidFill>
                <a:srgbClr val="000000"/>
              </a:solidFill>
              <a:latin typeface="Averia Serif Libre Light" panose="02000603000000000004" pitchFamily="2" charset="0"/>
            </a:endParaRPr>
          </a:p>
          <a:p>
            <a:pPr fontAlgn="base"/>
            <a:r>
              <a:rPr lang="es-ES" sz="2500" dirty="0">
                <a:solidFill>
                  <a:srgbClr val="000000"/>
                </a:solidFill>
                <a:latin typeface="Averia Serif Libre Light" panose="02000603000000000004" pitchFamily="2" charset="0"/>
              </a:rPr>
              <a:t>Las cancelaciones de comensales que se produzcan en un plazo inferior a 48 horas de la celebración del evento, así como los comensales que no se presenten el día de la celebración, serán facturados por Restaurante El Urogallo al cliente, a razón del 100% del importe del menú seleccionado y los servicios contratados de los mismos. </a:t>
            </a:r>
            <a:r>
              <a:rPr lang="en-US" sz="2500" dirty="0">
                <a:solidFill>
                  <a:srgbClr val="000000"/>
                </a:solidFill>
                <a:latin typeface="Averia Serif Libre Light" panose="02000603000000000004" pitchFamily="2" charset="0"/>
              </a:rPr>
              <a:t>​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7DA94FAD-945B-A85B-698A-F2A633C2B5BA}"/>
              </a:ext>
            </a:extLst>
          </p:cNvPr>
          <p:cNvSpPr txBox="1"/>
          <p:nvPr/>
        </p:nvSpPr>
        <p:spPr>
          <a:xfrm>
            <a:off x="3001857" y="9705365"/>
            <a:ext cx="797138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solidFill>
                  <a:srgbClr val="233532"/>
                </a:solidFill>
                <a:latin typeface="Laviossa Medium" pitchFamily="2" charset="0"/>
              </a:rPr>
              <a:t>SUPLEMENTO DE BEBIDAS</a:t>
            </a:r>
          </a:p>
          <a:p>
            <a:pPr algn="ctr"/>
            <a:r>
              <a:rPr lang="es-ES" sz="3600" dirty="0">
                <a:solidFill>
                  <a:srgbClr val="B4924F"/>
                </a:solidFill>
                <a:latin typeface="Laviossa Medium" pitchFamily="2" charset="0"/>
              </a:rPr>
              <a:t>16€ </a:t>
            </a:r>
            <a:r>
              <a:rPr lang="es-ES" sz="2400" dirty="0">
                <a:solidFill>
                  <a:srgbClr val="B4924F"/>
                </a:solidFill>
                <a:latin typeface="Averia Serif Libre Light" panose="02000603000000000004" pitchFamily="2" charset="0"/>
              </a:rPr>
              <a:t>precio por persona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88BF62A-6E66-9B9C-AEF3-03C81F24F254}"/>
              </a:ext>
            </a:extLst>
          </p:cNvPr>
          <p:cNvSpPr txBox="1"/>
          <p:nvPr/>
        </p:nvSpPr>
        <p:spPr>
          <a:xfrm>
            <a:off x="2218085" y="11306671"/>
            <a:ext cx="955831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 fontAlgn="base">
              <a:buNone/>
            </a:pPr>
            <a:r>
              <a:rPr lang="es-ES" sz="2500" dirty="0">
                <a:solidFill>
                  <a:srgbClr val="000000"/>
                </a:solidFill>
                <a:latin typeface="Averia Serif Libre Light" panose="02000603000000000004" pitchFamily="2" charset="0"/>
              </a:rPr>
              <a:t>Vino Tinto Rioja Crianza​</a:t>
            </a:r>
          </a:p>
          <a:p>
            <a:pPr rtl="0" fontAlgn="base">
              <a:buNone/>
            </a:pPr>
            <a:r>
              <a:rPr lang="es-ES" sz="2500" dirty="0">
                <a:solidFill>
                  <a:srgbClr val="000000"/>
                </a:solidFill>
                <a:latin typeface="Averia Serif Libre Light" panose="02000603000000000004" pitchFamily="2" charset="0"/>
              </a:rPr>
              <a:t>Vino Tinto Ribera del Duero Crianza</a:t>
            </a:r>
            <a:r>
              <a:rPr lang="en-US" sz="2500" dirty="0">
                <a:solidFill>
                  <a:srgbClr val="000000"/>
                </a:solidFill>
                <a:latin typeface="Averia Serif Libre Light" panose="02000603000000000004" pitchFamily="2" charset="0"/>
              </a:rPr>
              <a:t>​</a:t>
            </a:r>
          </a:p>
          <a:p>
            <a:pPr rtl="0" fontAlgn="base">
              <a:buNone/>
            </a:pPr>
            <a:r>
              <a:rPr lang="es-ES" sz="2500" dirty="0">
                <a:solidFill>
                  <a:srgbClr val="000000"/>
                </a:solidFill>
                <a:latin typeface="Averia Serif Libre Light" panose="02000603000000000004" pitchFamily="2" charset="0"/>
              </a:rPr>
              <a:t>Vino Blanco Rueda 100% Verdejo</a:t>
            </a:r>
            <a:r>
              <a:rPr lang="en-US" sz="2500" dirty="0">
                <a:solidFill>
                  <a:srgbClr val="000000"/>
                </a:solidFill>
                <a:latin typeface="Averia Serif Libre Light" panose="02000603000000000004" pitchFamily="2" charset="0"/>
              </a:rPr>
              <a:t>​</a:t>
            </a:r>
          </a:p>
          <a:p>
            <a:pPr rtl="0" fontAlgn="base"/>
            <a:r>
              <a:rPr lang="es-ES" sz="2500" dirty="0">
                <a:solidFill>
                  <a:srgbClr val="000000"/>
                </a:solidFill>
                <a:latin typeface="Averia Serif Libre Light" panose="02000603000000000004" pitchFamily="2" charset="0"/>
              </a:rPr>
              <a:t>Refrescos, agua y cerveza</a:t>
            </a:r>
            <a:r>
              <a:rPr lang="en-US" sz="2500" dirty="0">
                <a:solidFill>
                  <a:srgbClr val="000000"/>
                </a:solidFill>
                <a:latin typeface="Averia Serif Libre Light" panose="02000603000000000004" pitchFamily="2" charset="0"/>
              </a:rPr>
              <a:t>​</a:t>
            </a:r>
          </a:p>
          <a:p>
            <a:pPr rtl="0" fontAlgn="base"/>
            <a:endParaRPr lang="en-US" sz="2500" dirty="0">
              <a:solidFill>
                <a:srgbClr val="000000"/>
              </a:solidFill>
              <a:latin typeface="Averia Serif Libre Light" panose="02000603000000000004" pitchFamily="2" charset="0"/>
            </a:endParaRPr>
          </a:p>
          <a:p>
            <a:pPr fontAlgn="base"/>
            <a:r>
              <a:rPr lang="es-ES" sz="2500" dirty="0">
                <a:solidFill>
                  <a:srgbClr val="000000"/>
                </a:solidFill>
                <a:latin typeface="Averia Serif Libre Light" panose="02000603000000000004" pitchFamily="2" charset="0"/>
              </a:rPr>
              <a:t>Las bebidas incluidas dentro del menú serán durante el servicio en mesa hasta el servicio de los postres (cualquier consumición fuera de este periodo será facturada).​</a:t>
            </a:r>
            <a:endParaRPr lang="en-US" sz="2500" dirty="0">
              <a:solidFill>
                <a:srgbClr val="000000"/>
              </a:solidFill>
              <a:latin typeface="Averia Serif Libre Light" panose="02000603000000000004" pitchFamily="2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90323CD2-B4B0-9528-0B8A-FAE04A14B6E9}"/>
              </a:ext>
            </a:extLst>
          </p:cNvPr>
          <p:cNvSpPr/>
          <p:nvPr/>
        </p:nvSpPr>
        <p:spPr>
          <a:xfrm>
            <a:off x="1775080" y="16132764"/>
            <a:ext cx="10376816" cy="4633745"/>
          </a:xfrm>
          <a:prstGeom prst="rect">
            <a:avLst/>
          </a:prstGeom>
          <a:noFill/>
          <a:ln w="12700">
            <a:solidFill>
              <a:srgbClr val="22343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3F867C08-60BA-42A9-B732-8E5726538E44}"/>
              </a:ext>
            </a:extLst>
          </p:cNvPr>
          <p:cNvSpPr/>
          <p:nvPr/>
        </p:nvSpPr>
        <p:spPr>
          <a:xfrm>
            <a:off x="3346898" y="15935250"/>
            <a:ext cx="7410572" cy="590205"/>
          </a:xfrm>
          <a:prstGeom prst="rect">
            <a:avLst/>
          </a:prstGeom>
          <a:solidFill>
            <a:srgbClr val="F5F5F5"/>
          </a:solidFill>
          <a:ln>
            <a:noFill/>
          </a:ln>
          <a:effectLst>
            <a:softEdge rad="59126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980B651-BC8D-6B8B-FD56-434C5B9C2752}"/>
              </a:ext>
            </a:extLst>
          </p:cNvPr>
          <p:cNvSpPr txBox="1"/>
          <p:nvPr/>
        </p:nvSpPr>
        <p:spPr>
          <a:xfrm>
            <a:off x="3465874" y="15853346"/>
            <a:ext cx="741057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solidFill>
                  <a:srgbClr val="233532"/>
                </a:solidFill>
                <a:latin typeface="Laviossa Medium" pitchFamily="2" charset="0"/>
              </a:rPr>
              <a:t>SUPLEMENTO DE BEBIDAS</a:t>
            </a:r>
          </a:p>
          <a:p>
            <a:pPr algn="ctr"/>
            <a:r>
              <a:rPr lang="es-ES" sz="2400" dirty="0">
                <a:solidFill>
                  <a:srgbClr val="233532"/>
                </a:solidFill>
                <a:latin typeface="Laviossa Medium" pitchFamily="2" charset="0"/>
              </a:rPr>
              <a:t>+ 1 COMBINADO ESTÁNDAR</a:t>
            </a:r>
          </a:p>
          <a:p>
            <a:pPr algn="ctr"/>
            <a:r>
              <a:rPr lang="es-ES" sz="3600" dirty="0">
                <a:solidFill>
                  <a:srgbClr val="B4924F"/>
                </a:solidFill>
                <a:latin typeface="Laviossa Medium" pitchFamily="2" charset="0"/>
              </a:rPr>
              <a:t>24€ </a:t>
            </a:r>
            <a:r>
              <a:rPr lang="es-ES" sz="2400" dirty="0">
                <a:solidFill>
                  <a:srgbClr val="B4924F"/>
                </a:solidFill>
                <a:latin typeface="Averia Serif Libre Light" panose="02000603000000000004" pitchFamily="2" charset="0"/>
              </a:rPr>
              <a:t>precio por persona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468EFE89-82D0-F4C8-D5D2-A7C092C2055B}"/>
              </a:ext>
            </a:extLst>
          </p:cNvPr>
          <p:cNvSpPr txBox="1"/>
          <p:nvPr/>
        </p:nvSpPr>
        <p:spPr>
          <a:xfrm>
            <a:off x="2392004" y="17682076"/>
            <a:ext cx="2711624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s-ES" sz="2500" dirty="0">
                <a:solidFill>
                  <a:srgbClr val="000000"/>
                </a:solidFill>
                <a:latin typeface="Averia Serif Libre Light" panose="02000603000000000004" pitchFamily="2" charset="0"/>
              </a:rPr>
              <a:t>Ron Barceló</a:t>
            </a:r>
          </a:p>
          <a:p>
            <a:pPr fontAlgn="base"/>
            <a:r>
              <a:rPr lang="es-ES" sz="2500" dirty="0" err="1">
                <a:solidFill>
                  <a:srgbClr val="000000"/>
                </a:solidFill>
                <a:latin typeface="Averia Serif Libre Light" panose="02000603000000000004" pitchFamily="2" charset="0"/>
              </a:rPr>
              <a:t>Havana</a:t>
            </a:r>
            <a:r>
              <a:rPr lang="es-ES" sz="2500" dirty="0">
                <a:solidFill>
                  <a:srgbClr val="000000"/>
                </a:solidFill>
                <a:latin typeface="Averia Serif Libre Light" panose="02000603000000000004" pitchFamily="2" charset="0"/>
              </a:rPr>
              <a:t> 3</a:t>
            </a:r>
          </a:p>
          <a:p>
            <a:pPr fontAlgn="base"/>
            <a:r>
              <a:rPr lang="es-ES" sz="2500" dirty="0">
                <a:solidFill>
                  <a:srgbClr val="000000"/>
                </a:solidFill>
                <a:latin typeface="Averia Serif Libre Light" panose="02000603000000000004" pitchFamily="2" charset="0"/>
              </a:rPr>
              <a:t>White </a:t>
            </a:r>
            <a:r>
              <a:rPr lang="es-ES" sz="2500" dirty="0" err="1">
                <a:solidFill>
                  <a:srgbClr val="000000"/>
                </a:solidFill>
                <a:latin typeface="Averia Serif Libre Light" panose="02000603000000000004" pitchFamily="2" charset="0"/>
              </a:rPr>
              <a:t>Label</a:t>
            </a:r>
            <a:endParaRPr lang="es-ES" sz="2500" dirty="0">
              <a:solidFill>
                <a:srgbClr val="000000"/>
              </a:solidFill>
              <a:latin typeface="Averia Serif Libre Light" panose="02000603000000000004" pitchFamily="2" charset="0"/>
            </a:endParaRPr>
          </a:p>
          <a:p>
            <a:pPr fontAlgn="base"/>
            <a:r>
              <a:rPr lang="es-ES" sz="2500" dirty="0" err="1">
                <a:solidFill>
                  <a:srgbClr val="000000"/>
                </a:solidFill>
                <a:latin typeface="Averia Serif Libre Light" panose="02000603000000000004" pitchFamily="2" charset="0"/>
              </a:rPr>
              <a:t>Ballantines</a:t>
            </a:r>
            <a:endParaRPr lang="es-ES" sz="2500" dirty="0">
              <a:solidFill>
                <a:srgbClr val="000000"/>
              </a:solidFill>
              <a:latin typeface="Averia Serif Libre Light" panose="02000603000000000004" pitchFamily="2" charset="0"/>
            </a:endParaRPr>
          </a:p>
          <a:p>
            <a:pPr fontAlgn="base"/>
            <a:r>
              <a:rPr lang="es-ES" sz="2500" dirty="0" err="1">
                <a:solidFill>
                  <a:srgbClr val="000000"/>
                </a:solidFill>
                <a:latin typeface="Averia Serif Libre Light" panose="02000603000000000004" pitchFamily="2" charset="0"/>
              </a:rPr>
              <a:t>Beefeater</a:t>
            </a:r>
            <a:endParaRPr lang="es-ES" sz="2500" dirty="0">
              <a:solidFill>
                <a:srgbClr val="000000"/>
              </a:solidFill>
              <a:latin typeface="Averia Serif Libre Light" panose="02000603000000000004" pitchFamily="2" charset="0"/>
            </a:endParaRPr>
          </a:p>
          <a:p>
            <a:pPr fontAlgn="base"/>
            <a:r>
              <a:rPr lang="es-ES" sz="2500" dirty="0" err="1">
                <a:solidFill>
                  <a:srgbClr val="000000"/>
                </a:solidFill>
                <a:latin typeface="Averia Serif Libre Light" panose="02000603000000000004" pitchFamily="2" charset="0"/>
              </a:rPr>
              <a:t>Seagrams</a:t>
            </a:r>
            <a:endParaRPr lang="es-ES" sz="2500" dirty="0">
              <a:solidFill>
                <a:srgbClr val="000000"/>
              </a:solidFill>
              <a:latin typeface="Averia Serif Libre Light" panose="02000603000000000004" pitchFamily="2" charset="0"/>
            </a:endParaRPr>
          </a:p>
          <a:p>
            <a:pPr fontAlgn="base"/>
            <a:r>
              <a:rPr lang="es-ES" sz="2500" dirty="0" err="1">
                <a:solidFill>
                  <a:srgbClr val="000000"/>
                </a:solidFill>
                <a:latin typeface="Averia Serif Libre Light" panose="02000603000000000004" pitchFamily="2" charset="0"/>
              </a:rPr>
              <a:t>Absolut</a:t>
            </a:r>
            <a:r>
              <a:rPr lang="es-ES" sz="2500" dirty="0">
                <a:solidFill>
                  <a:srgbClr val="000000"/>
                </a:solidFill>
                <a:latin typeface="Averia Serif Libre Light" panose="02000603000000000004" pitchFamily="2" charset="0"/>
              </a:rPr>
              <a:t>​</a:t>
            </a:r>
            <a:endParaRPr lang="en-US" sz="2500" dirty="0">
              <a:solidFill>
                <a:srgbClr val="000000"/>
              </a:solidFill>
              <a:latin typeface="Averia Serif Libre Light" panose="02000603000000000004" pitchFamily="2" charset="0"/>
            </a:endParaRP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24FA4ACB-679B-72A7-90C4-09BF7B9AF5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2184" y="20089279"/>
            <a:ext cx="5080000" cy="508000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211AC02D-3AFA-B97A-4811-1876B19AA998}"/>
              </a:ext>
            </a:extLst>
          </p:cNvPr>
          <p:cNvSpPr txBox="1"/>
          <p:nvPr/>
        </p:nvSpPr>
        <p:spPr>
          <a:xfrm>
            <a:off x="6310584" y="18501771"/>
            <a:ext cx="27116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s-ES" sz="2500" dirty="0">
                <a:solidFill>
                  <a:srgbClr val="000000"/>
                </a:solidFill>
                <a:latin typeface="Averia Serif Libre Light" panose="02000603000000000004" pitchFamily="2" charset="0"/>
              </a:rPr>
              <a:t>Combinado estándar incluido</a:t>
            </a:r>
            <a:endParaRPr lang="en-US" sz="2500" dirty="0">
              <a:solidFill>
                <a:srgbClr val="000000"/>
              </a:solidFill>
              <a:latin typeface="Averia Serif Libre Light" panose="02000603000000000004" pitchFamily="2" charset="0"/>
            </a:endParaRPr>
          </a:p>
        </p:txBody>
      </p: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68583576-ECB3-0713-B840-773A9F3423BE}"/>
              </a:ext>
            </a:extLst>
          </p:cNvPr>
          <p:cNvCxnSpPr/>
          <p:nvPr/>
        </p:nvCxnSpPr>
        <p:spPr>
          <a:xfrm>
            <a:off x="4954772" y="18932658"/>
            <a:ext cx="74427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1898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F90E0A1-E516-AC6B-4838-B7F25D8C4D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823718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212</TotalTime>
  <Words>537</Words>
  <Application>Microsoft Macintosh PowerPoint</Application>
  <PresentationFormat>Personalizado</PresentationFormat>
  <Paragraphs>122</Paragraphs>
  <Slides>7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Aptos Display</vt:lpstr>
      <vt:lpstr>Aptos</vt:lpstr>
      <vt:lpstr>Arial</vt:lpstr>
      <vt:lpstr>Laviossa Medium</vt:lpstr>
      <vt:lpstr>Averia Serif Libre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comunicación</dc:creator>
  <cp:lastModifiedBy>comunicación</cp:lastModifiedBy>
  <cp:revision>5</cp:revision>
  <dcterms:created xsi:type="dcterms:W3CDTF">2025-04-10T09:12:21Z</dcterms:created>
  <dcterms:modified xsi:type="dcterms:W3CDTF">2025-04-10T14:14:36Z</dcterms:modified>
</cp:coreProperties>
</file>